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3" r:id="rId1"/>
  </p:sldMasterIdLst>
  <p:notesMasterIdLst>
    <p:notesMasterId r:id="rId14"/>
  </p:notesMasterIdLst>
  <p:handoutMasterIdLst>
    <p:handoutMasterId r:id="rId15"/>
  </p:handoutMasterIdLst>
  <p:sldIdLst>
    <p:sldId id="305" r:id="rId2"/>
    <p:sldId id="286" r:id="rId3"/>
    <p:sldId id="287" r:id="rId4"/>
    <p:sldId id="302" r:id="rId5"/>
    <p:sldId id="290" r:id="rId6"/>
    <p:sldId id="291" r:id="rId7"/>
    <p:sldId id="294" r:id="rId8"/>
    <p:sldId id="295" r:id="rId9"/>
    <p:sldId id="299" r:id="rId10"/>
    <p:sldId id="300" r:id="rId11"/>
    <p:sldId id="296" r:id="rId12"/>
    <p:sldId id="297" r:id="rId13"/>
  </p:sldIdLst>
  <p:sldSz cx="6858000" cy="9904413"/>
  <p:notesSz cx="6858000" cy="9144000"/>
  <p:embeddedFontLst>
    <p:embeddedFont>
      <p:font typeface="나눔고딕" panose="020D0604000000000000" pitchFamily="50" charset="-127"/>
      <p:regular r:id="rId16"/>
      <p:bold r:id="rId17"/>
    </p:embeddedFont>
    <p:embeddedFont>
      <p:font typeface="나눔고딕 ExtraBold" panose="020D0904000000000000" pitchFamily="50" charset="-12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9" userDrawn="1">
          <p15:clr>
            <a:srgbClr val="A4A3A4"/>
          </p15:clr>
        </p15:guide>
        <p15:guide id="2" orient="horz" pos="5796" userDrawn="1">
          <p15:clr>
            <a:srgbClr val="A4A3A4"/>
          </p15:clr>
        </p15:guide>
        <p15:guide id="3" orient="horz" pos="6022">
          <p15:clr>
            <a:srgbClr val="A4A3A4"/>
          </p15:clr>
        </p15:guide>
        <p15:guide id="4" orient="horz" pos="761" userDrawn="1">
          <p15:clr>
            <a:srgbClr val="A4A3A4"/>
          </p15:clr>
        </p15:guide>
        <p15:guide id="6" pos="4110" userDrawn="1">
          <p15:clr>
            <a:srgbClr val="A4A3A4"/>
          </p15:clr>
        </p15:guide>
        <p15:guide id="7" pos="2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B00"/>
    <a:srgbClr val="ECEBE7"/>
    <a:srgbClr val="5F5B4D"/>
    <a:srgbClr val="827C68"/>
    <a:srgbClr val="C7C4B9"/>
    <a:srgbClr val="646569"/>
    <a:srgbClr val="636569"/>
    <a:srgbClr val="D9D8D6"/>
    <a:srgbClr val="262626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46" d="100"/>
          <a:sy n="46" d="100"/>
        </p:scale>
        <p:origin x="2188" y="60"/>
      </p:cViewPr>
      <p:guideLst>
        <p:guide orient="horz" pos="489"/>
        <p:guide orient="horz" pos="5796"/>
        <p:guide orient="horz" pos="6022"/>
        <p:guide orient="horz" pos="761"/>
        <p:guide pos="4110"/>
        <p:guide pos="21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91" d="100"/>
          <a:sy n="91" d="100"/>
        </p:scale>
        <p:origin x="375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C39A06-5853-41D0-8859-D586E4067591}" type="datetimeFigureOut">
              <a:rPr lang="ko-KR" altLang="en-US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2021-10-18</a:t>
            </a:fld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236BD2-C963-4F53-B1F3-E3A686FFEE2E}" type="slidenum">
              <a:rPr lang="ko-KR" altLang="en-US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‹#›</a:t>
            </a:fld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77435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fld id="{233D1D05-08FA-4897-8657-6B6E03A4CFE1}" type="datetimeFigureOut">
              <a:rPr lang="ko-KR" altLang="en-US" smtClean="0"/>
              <a:pPr/>
              <a:t>2021-10-18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fld id="{3E527C47-16CA-4D8F-B8A4-66E64C4E050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6476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고딕" panose="020D0604000000000000" pitchFamily="50" charset="-127"/>
        <a:ea typeface="나눔고딕" panose="020D0604000000000000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고딕" panose="020D0604000000000000" pitchFamily="50" charset="-127"/>
        <a:ea typeface="나눔고딕" panose="020D0604000000000000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고딕" panose="020D0604000000000000" pitchFamily="50" charset="-127"/>
        <a:ea typeface="나눔고딕" panose="020D0604000000000000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고딕" panose="020D0604000000000000" pitchFamily="50" charset="-127"/>
        <a:ea typeface="나눔고딕" panose="020D0604000000000000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고딕" panose="020D0604000000000000" pitchFamily="50" charset="-127"/>
        <a:ea typeface="나눔고딕" panose="020D0604000000000000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0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40" r="34131"/>
          <a:stretch/>
        </p:blipFill>
        <p:spPr bwMode="auto">
          <a:xfrm>
            <a:off x="0" y="0"/>
            <a:ext cx="6858000" cy="990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482878" y="9248005"/>
            <a:ext cx="291361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latinLnBrk="0">
              <a:spcBef>
                <a:spcPts val="200"/>
              </a:spcBef>
            </a:pPr>
            <a:r>
              <a:rPr lang="en-US" altLang="ko-KR" sz="900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Copyright by </a:t>
            </a:r>
            <a:r>
              <a:rPr lang="en-US" altLang="ko-KR" sz="900" kern="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Multicampus</a:t>
            </a:r>
            <a:r>
              <a:rPr lang="en-US" altLang="ko-KR" sz="900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 Co., Ltd. All right reserved.</a:t>
            </a:r>
          </a:p>
        </p:txBody>
      </p:sp>
      <p:sp>
        <p:nvSpPr>
          <p:cNvPr id="6" name="액자 1"/>
          <p:cNvSpPr/>
          <p:nvPr userDrawn="1"/>
        </p:nvSpPr>
        <p:spPr>
          <a:xfrm rot="10800000">
            <a:off x="1939686" y="1639861"/>
            <a:ext cx="4918313" cy="5550078"/>
          </a:xfrm>
          <a:prstGeom prst="round1Rect">
            <a:avLst>
              <a:gd name="adj" fmla="val 11816"/>
            </a:avLst>
          </a:prstGeom>
          <a:gradFill flip="none" rotWithShape="1">
            <a:gsLst>
              <a:gs pos="46000">
                <a:srgbClr val="FF6B00">
                  <a:alpha val="85000"/>
                </a:srgbClr>
              </a:gs>
              <a:gs pos="100000">
                <a:srgbClr val="F5A943"/>
              </a:gs>
            </a:gsLst>
            <a:lin ang="13500000" scaled="1"/>
            <a:tileRect/>
          </a:gradFill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>
              <a:solidFill>
                <a:prstClr val="white"/>
              </a:solidFill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6109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D:\작업\2019. 07. 02_신규로고 표준템플릿 요청\PSD\2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990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 userDrawn="1"/>
        </p:nvSpPr>
        <p:spPr>
          <a:xfrm>
            <a:off x="4221088" y="9604320"/>
            <a:ext cx="2521524" cy="215444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algn="r" latinLnBrk="0">
              <a:spcBef>
                <a:spcPts val="200"/>
              </a:spcBef>
            </a:pP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Copyright by </a:t>
            </a:r>
            <a:r>
              <a:rPr lang="en-US" altLang="ko-KR" sz="800" kern="0" dirty="0" err="1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Multicampus</a:t>
            </a: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 Co., Ltd. All right reserved.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87951E2-7E7F-4F9A-B942-1F2F447F8CC5}"/>
              </a:ext>
            </a:extLst>
          </p:cNvPr>
          <p:cNvCxnSpPr/>
          <p:nvPr userDrawn="1"/>
        </p:nvCxnSpPr>
        <p:spPr>
          <a:xfrm>
            <a:off x="980728" y="4952206"/>
            <a:ext cx="0" cy="2698902"/>
          </a:xfrm>
          <a:prstGeom prst="line">
            <a:avLst/>
          </a:prstGeom>
          <a:ln w="50800" cap="rnd">
            <a:solidFill>
              <a:srgbClr val="FF6B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1268760" y="4940596"/>
            <a:ext cx="29523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2500" b="1" i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CONTENTS</a:t>
            </a:r>
            <a:endParaRPr lang="ko-KR" altLang="en-US" sz="2500" b="1" i="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29" b="29467"/>
          <a:stretch/>
        </p:blipFill>
        <p:spPr>
          <a:xfrm>
            <a:off x="4082698" y="1063774"/>
            <a:ext cx="2504709" cy="34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43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 userDrawn="1"/>
        </p:nvGrpSpPr>
        <p:grpSpPr>
          <a:xfrm>
            <a:off x="-6263" y="-1"/>
            <a:ext cx="6870526" cy="9904414"/>
            <a:chOff x="-6263" y="-1"/>
            <a:chExt cx="6870526" cy="9904414"/>
          </a:xfrm>
        </p:grpSpPr>
        <p:sp>
          <p:nvSpPr>
            <p:cNvPr id="12" name="직사각형 11"/>
            <p:cNvSpPr/>
            <p:nvPr/>
          </p:nvSpPr>
          <p:spPr>
            <a:xfrm>
              <a:off x="-6263" y="-1"/>
              <a:ext cx="6870526" cy="9904413"/>
            </a:xfrm>
            <a:prstGeom prst="rect">
              <a:avLst/>
            </a:prstGeom>
            <a:solidFill>
              <a:srgbClr val="ECE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ea typeface="나눔고딕" panose="020D0604000000000000" pitchFamily="50" charset="-127"/>
              </a:endParaRP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-6263" y="6320358"/>
              <a:ext cx="6864263" cy="3584055"/>
              <a:chOff x="3019378" y="3218403"/>
              <a:chExt cx="6885035" cy="3594901"/>
            </a:xfrm>
          </p:grpSpPr>
          <p:sp>
            <p:nvSpPr>
              <p:cNvPr id="16" name="직사각형 15"/>
              <p:cNvSpPr/>
              <p:nvPr/>
            </p:nvSpPr>
            <p:spPr>
              <a:xfrm>
                <a:off x="3019378" y="6165304"/>
                <a:ext cx="6885033" cy="64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ea typeface="나눔고딕" panose="020D0604000000000000" pitchFamily="50" charset="-127"/>
                </a:endParaRPr>
              </a:p>
            </p:txBody>
          </p:sp>
          <p:grpSp>
            <p:nvGrpSpPr>
              <p:cNvPr id="19" name="Group 5"/>
              <p:cNvGrpSpPr>
                <a:grpSpLocks noChangeAspect="1"/>
              </p:cNvGrpSpPr>
              <p:nvPr/>
            </p:nvGrpSpPr>
            <p:grpSpPr bwMode="auto">
              <a:xfrm>
                <a:off x="7392021" y="3218403"/>
                <a:ext cx="2512392" cy="2946901"/>
                <a:chOff x="2308" y="1400"/>
                <a:chExt cx="3238" cy="3798"/>
              </a:xfrm>
              <a:solidFill>
                <a:schemeClr val="tx2"/>
              </a:solidFill>
            </p:grpSpPr>
            <p:sp>
              <p:nvSpPr>
                <p:cNvPr id="20" name="Freeform 6"/>
                <p:cNvSpPr>
                  <a:spLocks/>
                </p:cNvSpPr>
                <p:nvPr/>
              </p:nvSpPr>
              <p:spPr bwMode="auto">
                <a:xfrm>
                  <a:off x="2308" y="2004"/>
                  <a:ext cx="3238" cy="3194"/>
                </a:xfrm>
                <a:custGeom>
                  <a:avLst/>
                  <a:gdLst>
                    <a:gd name="T0" fmla="*/ 3238 w 3238"/>
                    <a:gd name="T1" fmla="*/ 1018 h 3194"/>
                    <a:gd name="T2" fmla="*/ 3184 w 3238"/>
                    <a:gd name="T3" fmla="*/ 974 h 3194"/>
                    <a:gd name="T4" fmla="*/ 3126 w 3238"/>
                    <a:gd name="T5" fmla="*/ 934 h 3194"/>
                    <a:gd name="T6" fmla="*/ 3066 w 3238"/>
                    <a:gd name="T7" fmla="*/ 900 h 3194"/>
                    <a:gd name="T8" fmla="*/ 3002 w 3238"/>
                    <a:gd name="T9" fmla="*/ 872 h 3194"/>
                    <a:gd name="T10" fmla="*/ 2936 w 3238"/>
                    <a:gd name="T11" fmla="*/ 850 h 3194"/>
                    <a:gd name="T12" fmla="*/ 2866 w 3238"/>
                    <a:gd name="T13" fmla="*/ 832 h 3194"/>
                    <a:gd name="T14" fmla="*/ 2794 w 3238"/>
                    <a:gd name="T15" fmla="*/ 822 h 3194"/>
                    <a:gd name="T16" fmla="*/ 2720 w 3238"/>
                    <a:gd name="T17" fmla="*/ 818 h 3194"/>
                    <a:gd name="T18" fmla="*/ 1304 w 3238"/>
                    <a:gd name="T19" fmla="*/ 818 h 3194"/>
                    <a:gd name="T20" fmla="*/ 472 w 3238"/>
                    <a:gd name="T21" fmla="*/ 0 h 3194"/>
                    <a:gd name="T22" fmla="*/ 0 w 3238"/>
                    <a:gd name="T23" fmla="*/ 818 h 3194"/>
                    <a:gd name="T24" fmla="*/ 472 w 3238"/>
                    <a:gd name="T25" fmla="*/ 1630 h 3194"/>
                    <a:gd name="T26" fmla="*/ 472 w 3238"/>
                    <a:gd name="T27" fmla="*/ 2506 h 3194"/>
                    <a:gd name="T28" fmla="*/ 480 w 3238"/>
                    <a:gd name="T29" fmla="*/ 2700 h 3194"/>
                    <a:gd name="T30" fmla="*/ 500 w 3238"/>
                    <a:gd name="T31" fmla="*/ 2878 h 3194"/>
                    <a:gd name="T32" fmla="*/ 532 w 3238"/>
                    <a:gd name="T33" fmla="*/ 3044 h 3194"/>
                    <a:gd name="T34" fmla="*/ 576 w 3238"/>
                    <a:gd name="T35" fmla="*/ 3194 h 3194"/>
                    <a:gd name="T36" fmla="*/ 1654 w 3238"/>
                    <a:gd name="T37" fmla="*/ 3194 h 3194"/>
                    <a:gd name="T38" fmla="*/ 1568 w 3238"/>
                    <a:gd name="T39" fmla="*/ 3162 h 3194"/>
                    <a:gd name="T40" fmla="*/ 1496 w 3238"/>
                    <a:gd name="T41" fmla="*/ 3114 h 3194"/>
                    <a:gd name="T42" fmla="*/ 1434 w 3238"/>
                    <a:gd name="T43" fmla="*/ 3052 h 3194"/>
                    <a:gd name="T44" fmla="*/ 1386 w 3238"/>
                    <a:gd name="T45" fmla="*/ 2976 h 3194"/>
                    <a:gd name="T46" fmla="*/ 1350 w 3238"/>
                    <a:gd name="T47" fmla="*/ 2884 h 3194"/>
                    <a:gd name="T48" fmla="*/ 1324 w 3238"/>
                    <a:gd name="T49" fmla="*/ 2774 h 3194"/>
                    <a:gd name="T50" fmla="*/ 1310 w 3238"/>
                    <a:gd name="T51" fmla="*/ 2650 h 3194"/>
                    <a:gd name="T52" fmla="*/ 1304 w 3238"/>
                    <a:gd name="T53" fmla="*/ 2506 h 3194"/>
                    <a:gd name="T54" fmla="*/ 1840 w 3238"/>
                    <a:gd name="T55" fmla="*/ 1630 h 3194"/>
                    <a:gd name="T56" fmla="*/ 2326 w 3238"/>
                    <a:gd name="T57" fmla="*/ 1630 h 3194"/>
                    <a:gd name="T58" fmla="*/ 2360 w 3238"/>
                    <a:gd name="T59" fmla="*/ 1632 h 3194"/>
                    <a:gd name="T60" fmla="*/ 2426 w 3238"/>
                    <a:gd name="T61" fmla="*/ 1646 h 3194"/>
                    <a:gd name="T62" fmla="*/ 2486 w 3238"/>
                    <a:gd name="T63" fmla="*/ 1672 h 3194"/>
                    <a:gd name="T64" fmla="*/ 2538 w 3238"/>
                    <a:gd name="T65" fmla="*/ 1708 h 3194"/>
                    <a:gd name="T66" fmla="*/ 2584 w 3238"/>
                    <a:gd name="T67" fmla="*/ 1754 h 3194"/>
                    <a:gd name="T68" fmla="*/ 2620 w 3238"/>
                    <a:gd name="T69" fmla="*/ 1806 h 3194"/>
                    <a:gd name="T70" fmla="*/ 2646 w 3238"/>
                    <a:gd name="T71" fmla="*/ 1866 h 3194"/>
                    <a:gd name="T72" fmla="*/ 2660 w 3238"/>
                    <a:gd name="T73" fmla="*/ 1930 h 3194"/>
                    <a:gd name="T74" fmla="*/ 2662 w 3238"/>
                    <a:gd name="T75" fmla="*/ 1976 h 3194"/>
                    <a:gd name="T76" fmla="*/ 2662 w 3238"/>
                    <a:gd name="T77" fmla="*/ 3194 h 3194"/>
                    <a:gd name="T78" fmla="*/ 3238 w 3238"/>
                    <a:gd name="T79" fmla="*/ 1018 h 3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38" h="3194">
                      <a:moveTo>
                        <a:pt x="3238" y="1018"/>
                      </a:moveTo>
                      <a:lnTo>
                        <a:pt x="3238" y="1018"/>
                      </a:lnTo>
                      <a:lnTo>
                        <a:pt x="3212" y="996"/>
                      </a:lnTo>
                      <a:lnTo>
                        <a:pt x="3184" y="974"/>
                      </a:lnTo>
                      <a:lnTo>
                        <a:pt x="3156" y="954"/>
                      </a:lnTo>
                      <a:lnTo>
                        <a:pt x="3126" y="934"/>
                      </a:lnTo>
                      <a:lnTo>
                        <a:pt x="3098" y="916"/>
                      </a:lnTo>
                      <a:lnTo>
                        <a:pt x="3066" y="900"/>
                      </a:lnTo>
                      <a:lnTo>
                        <a:pt x="3034" y="886"/>
                      </a:lnTo>
                      <a:lnTo>
                        <a:pt x="3002" y="872"/>
                      </a:lnTo>
                      <a:lnTo>
                        <a:pt x="2970" y="860"/>
                      </a:lnTo>
                      <a:lnTo>
                        <a:pt x="2936" y="850"/>
                      </a:lnTo>
                      <a:lnTo>
                        <a:pt x="2900" y="840"/>
                      </a:lnTo>
                      <a:lnTo>
                        <a:pt x="2866" y="832"/>
                      </a:lnTo>
                      <a:lnTo>
                        <a:pt x="2830" y="826"/>
                      </a:lnTo>
                      <a:lnTo>
                        <a:pt x="2794" y="822"/>
                      </a:lnTo>
                      <a:lnTo>
                        <a:pt x="2758" y="820"/>
                      </a:lnTo>
                      <a:lnTo>
                        <a:pt x="2720" y="818"/>
                      </a:lnTo>
                      <a:lnTo>
                        <a:pt x="2662" y="818"/>
                      </a:lnTo>
                      <a:lnTo>
                        <a:pt x="1304" y="818"/>
                      </a:lnTo>
                      <a:lnTo>
                        <a:pt x="1304" y="0"/>
                      </a:lnTo>
                      <a:lnTo>
                        <a:pt x="472" y="0"/>
                      </a:lnTo>
                      <a:lnTo>
                        <a:pt x="472" y="818"/>
                      </a:lnTo>
                      <a:lnTo>
                        <a:pt x="0" y="818"/>
                      </a:lnTo>
                      <a:lnTo>
                        <a:pt x="0" y="1630"/>
                      </a:lnTo>
                      <a:lnTo>
                        <a:pt x="472" y="1630"/>
                      </a:lnTo>
                      <a:lnTo>
                        <a:pt x="472" y="2506"/>
                      </a:lnTo>
                      <a:lnTo>
                        <a:pt x="472" y="2506"/>
                      </a:lnTo>
                      <a:lnTo>
                        <a:pt x="474" y="2606"/>
                      </a:lnTo>
                      <a:lnTo>
                        <a:pt x="480" y="2700"/>
                      </a:lnTo>
                      <a:lnTo>
                        <a:pt x="488" y="2792"/>
                      </a:lnTo>
                      <a:lnTo>
                        <a:pt x="500" y="2878"/>
                      </a:lnTo>
                      <a:lnTo>
                        <a:pt x="514" y="2962"/>
                      </a:lnTo>
                      <a:lnTo>
                        <a:pt x="532" y="3044"/>
                      </a:lnTo>
                      <a:lnTo>
                        <a:pt x="552" y="3120"/>
                      </a:lnTo>
                      <a:lnTo>
                        <a:pt x="576" y="3194"/>
                      </a:lnTo>
                      <a:lnTo>
                        <a:pt x="1654" y="3194"/>
                      </a:lnTo>
                      <a:lnTo>
                        <a:pt x="1654" y="3194"/>
                      </a:lnTo>
                      <a:lnTo>
                        <a:pt x="1608" y="3180"/>
                      </a:lnTo>
                      <a:lnTo>
                        <a:pt x="1568" y="3162"/>
                      </a:lnTo>
                      <a:lnTo>
                        <a:pt x="1530" y="3140"/>
                      </a:lnTo>
                      <a:lnTo>
                        <a:pt x="1496" y="3114"/>
                      </a:lnTo>
                      <a:lnTo>
                        <a:pt x="1464" y="3086"/>
                      </a:lnTo>
                      <a:lnTo>
                        <a:pt x="1434" y="3052"/>
                      </a:lnTo>
                      <a:lnTo>
                        <a:pt x="1410" y="3016"/>
                      </a:lnTo>
                      <a:lnTo>
                        <a:pt x="1386" y="2976"/>
                      </a:lnTo>
                      <a:lnTo>
                        <a:pt x="1366" y="2932"/>
                      </a:lnTo>
                      <a:lnTo>
                        <a:pt x="1350" y="2884"/>
                      </a:lnTo>
                      <a:lnTo>
                        <a:pt x="1336" y="2832"/>
                      </a:lnTo>
                      <a:lnTo>
                        <a:pt x="1324" y="2774"/>
                      </a:lnTo>
                      <a:lnTo>
                        <a:pt x="1316" y="2714"/>
                      </a:lnTo>
                      <a:lnTo>
                        <a:pt x="1310" y="2650"/>
                      </a:lnTo>
                      <a:lnTo>
                        <a:pt x="1306" y="2580"/>
                      </a:lnTo>
                      <a:lnTo>
                        <a:pt x="1304" y="2506"/>
                      </a:lnTo>
                      <a:lnTo>
                        <a:pt x="1304" y="1630"/>
                      </a:lnTo>
                      <a:lnTo>
                        <a:pt x="1840" y="1630"/>
                      </a:lnTo>
                      <a:lnTo>
                        <a:pt x="2320" y="1630"/>
                      </a:lnTo>
                      <a:lnTo>
                        <a:pt x="2326" y="1630"/>
                      </a:lnTo>
                      <a:lnTo>
                        <a:pt x="2326" y="1630"/>
                      </a:lnTo>
                      <a:lnTo>
                        <a:pt x="2360" y="1632"/>
                      </a:lnTo>
                      <a:lnTo>
                        <a:pt x="2394" y="1638"/>
                      </a:lnTo>
                      <a:lnTo>
                        <a:pt x="2426" y="1646"/>
                      </a:lnTo>
                      <a:lnTo>
                        <a:pt x="2456" y="1658"/>
                      </a:lnTo>
                      <a:lnTo>
                        <a:pt x="2486" y="1672"/>
                      </a:lnTo>
                      <a:lnTo>
                        <a:pt x="2514" y="1688"/>
                      </a:lnTo>
                      <a:lnTo>
                        <a:pt x="2538" y="1708"/>
                      </a:lnTo>
                      <a:lnTo>
                        <a:pt x="2562" y="1730"/>
                      </a:lnTo>
                      <a:lnTo>
                        <a:pt x="2584" y="1754"/>
                      </a:lnTo>
                      <a:lnTo>
                        <a:pt x="2604" y="1778"/>
                      </a:lnTo>
                      <a:lnTo>
                        <a:pt x="2620" y="1806"/>
                      </a:lnTo>
                      <a:lnTo>
                        <a:pt x="2634" y="1836"/>
                      </a:lnTo>
                      <a:lnTo>
                        <a:pt x="2646" y="1866"/>
                      </a:lnTo>
                      <a:lnTo>
                        <a:pt x="2654" y="1898"/>
                      </a:lnTo>
                      <a:lnTo>
                        <a:pt x="2660" y="1930"/>
                      </a:lnTo>
                      <a:lnTo>
                        <a:pt x="2662" y="1964"/>
                      </a:lnTo>
                      <a:lnTo>
                        <a:pt x="2662" y="1976"/>
                      </a:lnTo>
                      <a:lnTo>
                        <a:pt x="2662" y="2364"/>
                      </a:lnTo>
                      <a:lnTo>
                        <a:pt x="2662" y="3194"/>
                      </a:lnTo>
                      <a:lnTo>
                        <a:pt x="3238" y="3194"/>
                      </a:lnTo>
                      <a:lnTo>
                        <a:pt x="3238" y="101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>
                    <a:solidFill>
                      <a:prstClr val="black"/>
                    </a:solidFill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21" name="Freeform 7"/>
                <p:cNvSpPr>
                  <a:spLocks/>
                </p:cNvSpPr>
                <p:nvPr/>
              </p:nvSpPr>
              <p:spPr bwMode="auto">
                <a:xfrm>
                  <a:off x="4864" y="1400"/>
                  <a:ext cx="682" cy="1038"/>
                </a:xfrm>
                <a:custGeom>
                  <a:avLst/>
                  <a:gdLst>
                    <a:gd name="T0" fmla="*/ 0 w 682"/>
                    <a:gd name="T1" fmla="*/ 516 h 1038"/>
                    <a:gd name="T2" fmla="*/ 2 w 682"/>
                    <a:gd name="T3" fmla="*/ 570 h 1038"/>
                    <a:gd name="T4" fmla="*/ 10 w 682"/>
                    <a:gd name="T5" fmla="*/ 622 h 1038"/>
                    <a:gd name="T6" fmla="*/ 22 w 682"/>
                    <a:gd name="T7" fmla="*/ 674 h 1038"/>
                    <a:gd name="T8" fmla="*/ 40 w 682"/>
                    <a:gd name="T9" fmla="*/ 722 h 1038"/>
                    <a:gd name="T10" fmla="*/ 62 w 682"/>
                    <a:gd name="T11" fmla="*/ 768 h 1038"/>
                    <a:gd name="T12" fmla="*/ 88 w 682"/>
                    <a:gd name="T13" fmla="*/ 810 h 1038"/>
                    <a:gd name="T14" fmla="*/ 116 w 682"/>
                    <a:gd name="T15" fmla="*/ 850 h 1038"/>
                    <a:gd name="T16" fmla="*/ 150 w 682"/>
                    <a:gd name="T17" fmla="*/ 888 h 1038"/>
                    <a:gd name="T18" fmla="*/ 188 w 682"/>
                    <a:gd name="T19" fmla="*/ 922 h 1038"/>
                    <a:gd name="T20" fmla="*/ 228 w 682"/>
                    <a:gd name="T21" fmla="*/ 950 h 1038"/>
                    <a:gd name="T22" fmla="*/ 270 w 682"/>
                    <a:gd name="T23" fmla="*/ 976 h 1038"/>
                    <a:gd name="T24" fmla="*/ 316 w 682"/>
                    <a:gd name="T25" fmla="*/ 998 h 1038"/>
                    <a:gd name="T26" fmla="*/ 364 w 682"/>
                    <a:gd name="T27" fmla="*/ 1016 h 1038"/>
                    <a:gd name="T28" fmla="*/ 416 w 682"/>
                    <a:gd name="T29" fmla="*/ 1028 h 1038"/>
                    <a:gd name="T30" fmla="*/ 468 w 682"/>
                    <a:gd name="T31" fmla="*/ 1036 h 1038"/>
                    <a:gd name="T32" fmla="*/ 522 w 682"/>
                    <a:gd name="T33" fmla="*/ 1038 h 1038"/>
                    <a:gd name="T34" fmla="*/ 564 w 682"/>
                    <a:gd name="T35" fmla="*/ 1036 h 1038"/>
                    <a:gd name="T36" fmla="*/ 644 w 682"/>
                    <a:gd name="T37" fmla="*/ 1024 h 1038"/>
                    <a:gd name="T38" fmla="*/ 682 w 682"/>
                    <a:gd name="T39" fmla="*/ 24 h 1038"/>
                    <a:gd name="T40" fmla="*/ 644 w 682"/>
                    <a:gd name="T41" fmla="*/ 14 h 1038"/>
                    <a:gd name="T42" fmla="*/ 564 w 682"/>
                    <a:gd name="T43" fmla="*/ 2 h 1038"/>
                    <a:gd name="T44" fmla="*/ 522 w 682"/>
                    <a:gd name="T45" fmla="*/ 0 h 1038"/>
                    <a:gd name="T46" fmla="*/ 468 w 682"/>
                    <a:gd name="T47" fmla="*/ 2 h 1038"/>
                    <a:gd name="T48" fmla="*/ 416 w 682"/>
                    <a:gd name="T49" fmla="*/ 10 h 1038"/>
                    <a:gd name="T50" fmla="*/ 364 w 682"/>
                    <a:gd name="T51" fmla="*/ 22 h 1038"/>
                    <a:gd name="T52" fmla="*/ 316 w 682"/>
                    <a:gd name="T53" fmla="*/ 40 h 1038"/>
                    <a:gd name="T54" fmla="*/ 270 w 682"/>
                    <a:gd name="T55" fmla="*/ 62 h 1038"/>
                    <a:gd name="T56" fmla="*/ 228 w 682"/>
                    <a:gd name="T57" fmla="*/ 86 h 1038"/>
                    <a:gd name="T58" fmla="*/ 188 w 682"/>
                    <a:gd name="T59" fmla="*/ 116 h 1038"/>
                    <a:gd name="T60" fmla="*/ 150 w 682"/>
                    <a:gd name="T61" fmla="*/ 150 h 1038"/>
                    <a:gd name="T62" fmla="*/ 116 w 682"/>
                    <a:gd name="T63" fmla="*/ 186 h 1038"/>
                    <a:gd name="T64" fmla="*/ 88 w 682"/>
                    <a:gd name="T65" fmla="*/ 226 h 1038"/>
                    <a:gd name="T66" fmla="*/ 62 w 682"/>
                    <a:gd name="T67" fmla="*/ 268 h 1038"/>
                    <a:gd name="T68" fmla="*/ 40 w 682"/>
                    <a:gd name="T69" fmla="*/ 314 h 1038"/>
                    <a:gd name="T70" fmla="*/ 22 w 682"/>
                    <a:gd name="T71" fmla="*/ 362 h 1038"/>
                    <a:gd name="T72" fmla="*/ 10 w 682"/>
                    <a:gd name="T73" fmla="*/ 410 h 1038"/>
                    <a:gd name="T74" fmla="*/ 2 w 682"/>
                    <a:gd name="T75" fmla="*/ 462 h 1038"/>
                    <a:gd name="T76" fmla="*/ 0 w 682"/>
                    <a:gd name="T77" fmla="*/ 516 h 10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682" h="1038">
                      <a:moveTo>
                        <a:pt x="0" y="516"/>
                      </a:moveTo>
                      <a:lnTo>
                        <a:pt x="0" y="516"/>
                      </a:lnTo>
                      <a:lnTo>
                        <a:pt x="0" y="544"/>
                      </a:lnTo>
                      <a:lnTo>
                        <a:pt x="2" y="570"/>
                      </a:lnTo>
                      <a:lnTo>
                        <a:pt x="6" y="596"/>
                      </a:lnTo>
                      <a:lnTo>
                        <a:pt x="10" y="622"/>
                      </a:lnTo>
                      <a:lnTo>
                        <a:pt x="16" y="648"/>
                      </a:lnTo>
                      <a:lnTo>
                        <a:pt x="22" y="674"/>
                      </a:lnTo>
                      <a:lnTo>
                        <a:pt x="30" y="698"/>
                      </a:lnTo>
                      <a:lnTo>
                        <a:pt x="40" y="722"/>
                      </a:lnTo>
                      <a:lnTo>
                        <a:pt x="50" y="746"/>
                      </a:lnTo>
                      <a:lnTo>
                        <a:pt x="62" y="768"/>
                      </a:lnTo>
                      <a:lnTo>
                        <a:pt x="74" y="790"/>
                      </a:lnTo>
                      <a:lnTo>
                        <a:pt x="88" y="810"/>
                      </a:lnTo>
                      <a:lnTo>
                        <a:pt x="102" y="832"/>
                      </a:lnTo>
                      <a:lnTo>
                        <a:pt x="116" y="850"/>
                      </a:lnTo>
                      <a:lnTo>
                        <a:pt x="134" y="870"/>
                      </a:lnTo>
                      <a:lnTo>
                        <a:pt x="150" y="888"/>
                      </a:lnTo>
                      <a:lnTo>
                        <a:pt x="168" y="904"/>
                      </a:lnTo>
                      <a:lnTo>
                        <a:pt x="188" y="922"/>
                      </a:lnTo>
                      <a:lnTo>
                        <a:pt x="206" y="936"/>
                      </a:lnTo>
                      <a:lnTo>
                        <a:pt x="228" y="950"/>
                      </a:lnTo>
                      <a:lnTo>
                        <a:pt x="248" y="964"/>
                      </a:lnTo>
                      <a:lnTo>
                        <a:pt x="270" y="976"/>
                      </a:lnTo>
                      <a:lnTo>
                        <a:pt x="292" y="988"/>
                      </a:lnTo>
                      <a:lnTo>
                        <a:pt x="316" y="998"/>
                      </a:lnTo>
                      <a:lnTo>
                        <a:pt x="340" y="1008"/>
                      </a:lnTo>
                      <a:lnTo>
                        <a:pt x="364" y="1016"/>
                      </a:lnTo>
                      <a:lnTo>
                        <a:pt x="390" y="1022"/>
                      </a:lnTo>
                      <a:lnTo>
                        <a:pt x="416" y="1028"/>
                      </a:lnTo>
                      <a:lnTo>
                        <a:pt x="442" y="1032"/>
                      </a:lnTo>
                      <a:lnTo>
                        <a:pt x="468" y="1036"/>
                      </a:lnTo>
                      <a:lnTo>
                        <a:pt x="494" y="1038"/>
                      </a:lnTo>
                      <a:lnTo>
                        <a:pt x="522" y="1038"/>
                      </a:lnTo>
                      <a:lnTo>
                        <a:pt x="522" y="1038"/>
                      </a:lnTo>
                      <a:lnTo>
                        <a:pt x="564" y="1036"/>
                      </a:lnTo>
                      <a:lnTo>
                        <a:pt x="604" y="1032"/>
                      </a:lnTo>
                      <a:lnTo>
                        <a:pt x="644" y="1024"/>
                      </a:lnTo>
                      <a:lnTo>
                        <a:pt x="682" y="1014"/>
                      </a:lnTo>
                      <a:lnTo>
                        <a:pt x="682" y="24"/>
                      </a:lnTo>
                      <a:lnTo>
                        <a:pt x="682" y="24"/>
                      </a:lnTo>
                      <a:lnTo>
                        <a:pt x="644" y="14"/>
                      </a:lnTo>
                      <a:lnTo>
                        <a:pt x="604" y="6"/>
                      </a:lnTo>
                      <a:lnTo>
                        <a:pt x="564" y="2"/>
                      </a:lnTo>
                      <a:lnTo>
                        <a:pt x="522" y="0"/>
                      </a:lnTo>
                      <a:lnTo>
                        <a:pt x="522" y="0"/>
                      </a:lnTo>
                      <a:lnTo>
                        <a:pt x="494" y="0"/>
                      </a:lnTo>
                      <a:lnTo>
                        <a:pt x="468" y="2"/>
                      </a:lnTo>
                      <a:lnTo>
                        <a:pt x="442" y="6"/>
                      </a:lnTo>
                      <a:lnTo>
                        <a:pt x="416" y="10"/>
                      </a:lnTo>
                      <a:lnTo>
                        <a:pt x="390" y="16"/>
                      </a:lnTo>
                      <a:lnTo>
                        <a:pt x="364" y="22"/>
                      </a:lnTo>
                      <a:lnTo>
                        <a:pt x="340" y="30"/>
                      </a:lnTo>
                      <a:lnTo>
                        <a:pt x="316" y="40"/>
                      </a:lnTo>
                      <a:lnTo>
                        <a:pt x="292" y="50"/>
                      </a:lnTo>
                      <a:lnTo>
                        <a:pt x="270" y="62"/>
                      </a:lnTo>
                      <a:lnTo>
                        <a:pt x="248" y="74"/>
                      </a:lnTo>
                      <a:lnTo>
                        <a:pt x="228" y="86"/>
                      </a:lnTo>
                      <a:lnTo>
                        <a:pt x="206" y="102"/>
                      </a:lnTo>
                      <a:lnTo>
                        <a:pt x="188" y="116"/>
                      </a:lnTo>
                      <a:lnTo>
                        <a:pt x="168" y="132"/>
                      </a:lnTo>
                      <a:lnTo>
                        <a:pt x="150" y="150"/>
                      </a:lnTo>
                      <a:lnTo>
                        <a:pt x="134" y="168"/>
                      </a:lnTo>
                      <a:lnTo>
                        <a:pt x="116" y="186"/>
                      </a:lnTo>
                      <a:lnTo>
                        <a:pt x="102" y="206"/>
                      </a:lnTo>
                      <a:lnTo>
                        <a:pt x="88" y="226"/>
                      </a:lnTo>
                      <a:lnTo>
                        <a:pt x="74" y="246"/>
                      </a:lnTo>
                      <a:lnTo>
                        <a:pt x="62" y="268"/>
                      </a:lnTo>
                      <a:lnTo>
                        <a:pt x="50" y="290"/>
                      </a:lnTo>
                      <a:lnTo>
                        <a:pt x="40" y="314"/>
                      </a:lnTo>
                      <a:lnTo>
                        <a:pt x="30" y="338"/>
                      </a:lnTo>
                      <a:lnTo>
                        <a:pt x="22" y="362"/>
                      </a:lnTo>
                      <a:lnTo>
                        <a:pt x="16" y="386"/>
                      </a:lnTo>
                      <a:lnTo>
                        <a:pt x="10" y="410"/>
                      </a:lnTo>
                      <a:lnTo>
                        <a:pt x="6" y="436"/>
                      </a:lnTo>
                      <a:lnTo>
                        <a:pt x="2" y="462"/>
                      </a:lnTo>
                      <a:lnTo>
                        <a:pt x="0" y="488"/>
                      </a:lnTo>
                      <a:lnTo>
                        <a:pt x="0" y="516"/>
                      </a:lnTo>
                      <a:lnTo>
                        <a:pt x="0" y="51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>
                    <a:solidFill>
                      <a:prstClr val="black"/>
                    </a:solidFill>
                    <a:ea typeface="나눔고딕" panose="020D0604000000000000" pitchFamily="50" charset="-127"/>
                  </a:endParaRPr>
                </a:p>
              </p:txBody>
            </p:sp>
          </p:grpSp>
        </p:grpSp>
      </p:grpSp>
      <p:sp>
        <p:nvSpPr>
          <p:cNvPr id="23" name="직사각형 22"/>
          <p:cNvSpPr/>
          <p:nvPr userDrawn="1"/>
        </p:nvSpPr>
        <p:spPr>
          <a:xfrm>
            <a:off x="4221088" y="9604320"/>
            <a:ext cx="2521524" cy="215444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algn="r" latinLnBrk="0">
              <a:spcBef>
                <a:spcPts val="200"/>
              </a:spcBef>
            </a:pP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Copyright by </a:t>
            </a:r>
            <a:r>
              <a:rPr lang="en-US" altLang="ko-KR" sz="800" kern="0" dirty="0" err="1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Multicampus</a:t>
            </a: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 Co., Ltd. All right reserved.</a:t>
            </a:r>
          </a:p>
        </p:txBody>
      </p:sp>
      <p:pic>
        <p:nvPicPr>
          <p:cNvPr id="13" name="그림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504" b="29467"/>
          <a:stretch/>
        </p:blipFill>
        <p:spPr>
          <a:xfrm>
            <a:off x="96261" y="9704734"/>
            <a:ext cx="1340768" cy="14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37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>
              <a:defRPr lang="ko-KR" altLang="en-US" sz="2400" b="1" spc="-200" baseline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6" name="자유형 5"/>
          <p:cNvSpPr/>
          <p:nvPr userDrawn="1"/>
        </p:nvSpPr>
        <p:spPr>
          <a:xfrm>
            <a:off x="813" y="630869"/>
            <a:ext cx="6858000" cy="0"/>
          </a:xfrm>
          <a:custGeom>
            <a:avLst/>
            <a:gdLst>
              <a:gd name="connsiteX0" fmla="*/ 0 w 9921600"/>
              <a:gd name="connsiteY0" fmla="*/ 0 h 0"/>
              <a:gd name="connsiteX1" fmla="*/ 9921600 w 99216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921600">
                <a:moveTo>
                  <a:pt x="0" y="0"/>
                </a:moveTo>
                <a:lnTo>
                  <a:pt x="9921600" y="0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black"/>
              </a:solidFill>
              <a:ea typeface="나눔고딕" panose="020D0604000000000000" pitchFamily="50" charset="-127"/>
            </a:endParaRPr>
          </a:p>
        </p:txBody>
      </p:sp>
      <p:sp>
        <p:nvSpPr>
          <p:cNvPr id="13" name="Rectangle 17"/>
          <p:cNvSpPr>
            <a:spLocks noChangeArrowheads="1"/>
          </p:cNvSpPr>
          <p:nvPr userDrawn="1"/>
        </p:nvSpPr>
        <p:spPr bwMode="auto">
          <a:xfrm>
            <a:off x="3285993" y="9635125"/>
            <a:ext cx="286014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algn="ctr">
              <a:defRPr/>
            </a:pPr>
            <a:fld id="{87EC810E-F784-4439-A0DB-2C7343AB6795}" type="slidenum">
              <a:rPr lang="en-US" altLang="ko-KR" sz="80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pPr algn="ctr">
                <a:defRPr/>
              </a:pPr>
              <a:t>‹#›</a:t>
            </a:fld>
            <a:r>
              <a:rPr lang="en-US" altLang="ko-KR" sz="8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/ 00</a:t>
            </a:r>
          </a:p>
        </p:txBody>
      </p:sp>
      <p:sp>
        <p:nvSpPr>
          <p:cNvPr id="2" name="자유형 1"/>
          <p:cNvSpPr/>
          <p:nvPr userDrawn="1"/>
        </p:nvSpPr>
        <p:spPr>
          <a:xfrm>
            <a:off x="6309320" y="347089"/>
            <a:ext cx="0" cy="283780"/>
          </a:xfrm>
          <a:custGeom>
            <a:avLst/>
            <a:gdLst>
              <a:gd name="connsiteX0" fmla="*/ 0 w 0"/>
              <a:gd name="connsiteY0" fmla="*/ 283780 h 283780"/>
              <a:gd name="connsiteX1" fmla="*/ 0 w 0"/>
              <a:gd name="connsiteY1" fmla="*/ 0 h 283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83780">
                <a:moveTo>
                  <a:pt x="0" y="283780"/>
                </a:moveTo>
                <a:lnTo>
                  <a:pt x="0" y="0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lvl="0" algn="ctr"/>
            <a:endParaRPr lang="ko-KR" altLang="en-US" dirty="0">
              <a:solidFill>
                <a:prstClr val="black"/>
              </a:solidFill>
              <a:ea typeface="나눔고딕" panose="020D0604000000000000" pitchFamily="50" charset="-127"/>
            </a:endParaRPr>
          </a:p>
        </p:txBody>
      </p:sp>
      <p:sp>
        <p:nvSpPr>
          <p:cNvPr id="16" name="직사각형 15"/>
          <p:cNvSpPr/>
          <p:nvPr userDrawn="1"/>
        </p:nvSpPr>
        <p:spPr>
          <a:xfrm>
            <a:off x="4221088" y="9604320"/>
            <a:ext cx="2521524" cy="215444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algn="r" latinLnBrk="0">
              <a:spcBef>
                <a:spcPts val="200"/>
              </a:spcBef>
            </a:pP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Copyright by </a:t>
            </a:r>
            <a:r>
              <a:rPr lang="en-US" altLang="ko-KR" sz="800" kern="0" dirty="0" err="1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Multicampus</a:t>
            </a: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 Co., Ltd. All right reserved.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59" b="29467"/>
          <a:stretch/>
        </p:blipFill>
        <p:spPr>
          <a:xfrm>
            <a:off x="96261" y="9698775"/>
            <a:ext cx="1340768" cy="15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600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4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 userDrawn="1"/>
        </p:nvSpPr>
        <p:spPr>
          <a:xfrm>
            <a:off x="1" y="-1"/>
            <a:ext cx="6858000" cy="9904413"/>
          </a:xfrm>
          <a:prstGeom prst="rect">
            <a:avLst/>
          </a:prstGeom>
          <a:gradFill flip="none" rotWithShape="1">
            <a:gsLst>
              <a:gs pos="46000">
                <a:srgbClr val="FF6B00">
                  <a:alpha val="89000"/>
                </a:srgbClr>
              </a:gs>
              <a:gs pos="100000">
                <a:srgbClr val="F5A943"/>
              </a:gs>
            </a:gsLst>
            <a:lin ang="2700000" scaled="1"/>
            <a:tileRect/>
          </a:gradFill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ea typeface="나눔고딕" panose="020D0604000000000000" pitchFamily="50" charset="-127"/>
            </a:endParaRPr>
          </a:p>
        </p:txBody>
      </p:sp>
      <p:pic>
        <p:nvPicPr>
          <p:cNvPr id="10" name="Picture 4" descr="D:\작업\2019. 07. 02_표준템플릿 요청\제목 없음-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43450" y="776288"/>
            <a:ext cx="1654175" cy="264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그룹 7"/>
          <p:cNvGrpSpPr/>
          <p:nvPr userDrawn="1"/>
        </p:nvGrpSpPr>
        <p:grpSpPr>
          <a:xfrm>
            <a:off x="1172185" y="3579908"/>
            <a:ext cx="4513630" cy="1274669"/>
            <a:chOff x="1172185" y="3579908"/>
            <a:chExt cx="4513630" cy="1274669"/>
          </a:xfrm>
        </p:grpSpPr>
        <p:sp>
          <p:nvSpPr>
            <p:cNvPr id="21" name="직사각형 20"/>
            <p:cNvSpPr/>
            <p:nvPr userDrawn="1"/>
          </p:nvSpPr>
          <p:spPr>
            <a:xfrm>
              <a:off x="1172185" y="3579908"/>
              <a:ext cx="4513630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6000" b="1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1"/>
                  </a:gradFill>
                  <a:ea typeface="나눔고딕" panose="020D0604000000000000" pitchFamily="50" charset="-127"/>
                  <a:cs typeface="Arial" panose="020B0604020202020204" pitchFamily="34" charset="0"/>
                </a:rPr>
                <a:t>Thank you</a:t>
              </a:r>
            </a:p>
          </p:txBody>
        </p:sp>
        <p:sp>
          <p:nvSpPr>
            <p:cNvPr id="22" name="TextBox 21"/>
            <p:cNvSpPr txBox="1"/>
            <p:nvPr userDrawn="1"/>
          </p:nvSpPr>
          <p:spPr>
            <a:xfrm>
              <a:off x="1245937" y="4608356"/>
              <a:ext cx="443987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altLang="ko-KR" sz="1000" b="1" spc="6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The Best HR Service Partner</a:t>
              </a:r>
              <a:endParaRPr lang="ko-KR" altLang="en-US" sz="1000" b="1" spc="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sp>
        <p:nvSpPr>
          <p:cNvPr id="16" name="TextBox 15"/>
          <p:cNvSpPr txBox="1"/>
          <p:nvPr userDrawn="1"/>
        </p:nvSpPr>
        <p:spPr>
          <a:xfrm>
            <a:off x="482878" y="7713392"/>
            <a:ext cx="4198711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>
              <a:spcBef>
                <a:spcPts val="600"/>
              </a:spcBef>
            </a:pP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www.multicampus.co.kr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482878" y="8487283"/>
            <a:ext cx="4092178" cy="51552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>
              <a:spcBef>
                <a:spcPts val="600"/>
              </a:spcBef>
            </a:pP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  <a:p>
            <a:pPr algn="l">
              <a:spcBef>
                <a:spcPts val="600"/>
              </a:spcBef>
            </a:pPr>
            <a:r>
              <a:rPr lang="en-US" altLang="ko-KR" sz="1050" b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Tel. 010-5656-3891   E-mail. gm1.kim@multicampus.com</a:t>
            </a:r>
          </a:p>
        </p:txBody>
      </p:sp>
      <p:grpSp>
        <p:nvGrpSpPr>
          <p:cNvPr id="5" name="그룹 4"/>
          <p:cNvGrpSpPr/>
          <p:nvPr userDrawn="1"/>
        </p:nvGrpSpPr>
        <p:grpSpPr>
          <a:xfrm>
            <a:off x="482878" y="8444002"/>
            <a:ext cx="3971751" cy="595107"/>
            <a:chOff x="1443125" y="6752406"/>
            <a:chExt cx="3971751" cy="720080"/>
          </a:xfrm>
        </p:grpSpPr>
        <p:cxnSp>
          <p:nvCxnSpPr>
            <p:cNvPr id="3" name="직선 연결선 2"/>
            <p:cNvCxnSpPr/>
            <p:nvPr userDrawn="1"/>
          </p:nvCxnSpPr>
          <p:spPr>
            <a:xfrm>
              <a:off x="1443125" y="6752406"/>
              <a:ext cx="397175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 userDrawn="1"/>
          </p:nvCxnSpPr>
          <p:spPr>
            <a:xfrm>
              <a:off x="1443125" y="7472486"/>
              <a:ext cx="397175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 userDrawn="1"/>
        </p:nvSpPr>
        <p:spPr>
          <a:xfrm>
            <a:off x="482878" y="9248005"/>
            <a:ext cx="291361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latinLnBrk="0">
              <a:spcBef>
                <a:spcPts val="200"/>
              </a:spcBef>
            </a:pPr>
            <a:r>
              <a:rPr lang="en-US" altLang="ko-KR" sz="900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Copyright by </a:t>
            </a:r>
            <a:r>
              <a:rPr lang="en-US" altLang="ko-KR" sz="900" kern="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Multicampus</a:t>
            </a:r>
            <a:r>
              <a:rPr lang="en-US" altLang="ko-KR" sz="900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 Co., Ltd. All right reserved.</a:t>
            </a:r>
          </a:p>
        </p:txBody>
      </p:sp>
    </p:spTree>
    <p:extLst>
      <p:ext uri="{BB962C8B-B14F-4D97-AF65-F5344CB8AC3E}">
        <p14:creationId xmlns:p14="http://schemas.microsoft.com/office/powerpoint/2010/main" val="3306167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0483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7" r:id="rId5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mailto:lgt302@hanmail.net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111085" y="3167174"/>
            <a:ext cx="4560419" cy="3226770"/>
            <a:chOff x="1939685" y="2393253"/>
            <a:chExt cx="4560419" cy="3226770"/>
          </a:xfrm>
        </p:grpSpPr>
        <p:sp>
          <p:nvSpPr>
            <p:cNvPr id="21" name="직사각형 20"/>
            <p:cNvSpPr/>
            <p:nvPr/>
          </p:nvSpPr>
          <p:spPr>
            <a:xfrm>
              <a:off x="1939685" y="2393253"/>
              <a:ext cx="4560419" cy="2365263"/>
            </a:xfrm>
            <a:prstGeom prst="rect">
              <a:avLst/>
            </a:prstGeom>
          </p:spPr>
          <p:txBody>
            <a:bodyPr wrap="square" lIns="0" tIns="45720" rIns="91440" bIns="45720" anchor="t">
              <a:spAutoFit/>
            </a:bodyPr>
            <a:lstStyle/>
            <a:p>
              <a:pPr algn="r">
                <a:lnSpc>
                  <a:spcPct val="110000"/>
                </a:lnSpc>
                <a:spcBef>
                  <a:spcPts val="300"/>
                </a:spcBef>
              </a:pPr>
              <a:r>
                <a:rPr lang="ko-KR" altLang="en-US" sz="66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0" scaled="1"/>
                  </a:gradFill>
                  <a:latin typeface="나눔고딕 ExtraBold"/>
                  <a:ea typeface="나눔고딕 ExtraBold"/>
                  <a:cs typeface="Arial"/>
                </a:rPr>
                <a:t>이민성 </a:t>
              </a:r>
              <a:endParaRPr lang="en-US" altLang="ko-KR" sz="6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0" scaled="1"/>
                </a:gradFill>
                <a:latin typeface="나눔고딕 ExtraBold"/>
                <a:ea typeface="나눔고딕 ExtraBold"/>
                <a:cs typeface="Arial"/>
              </a:endParaRPr>
            </a:p>
            <a:p>
              <a:pPr algn="r">
                <a:lnSpc>
                  <a:spcPct val="110000"/>
                </a:lnSpc>
                <a:spcBef>
                  <a:spcPts val="300"/>
                </a:spcBef>
              </a:pPr>
              <a:r>
                <a:rPr lang="en-US" altLang="ko-KR" sz="66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0" scaled="1"/>
                  </a:gra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itchFamily="34" charset="0"/>
                </a:rPr>
                <a:t>Portfolio</a:t>
              </a:r>
              <a:endParaRPr lang="ko-KR" altLang="en-US" sz="6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4771912" y="5312246"/>
              <a:ext cx="1728192" cy="307777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algn="r">
                <a:spcBef>
                  <a:spcPts val="600"/>
                </a:spcBef>
              </a:pPr>
              <a:r>
                <a:rPr lang="en-US" altLang="ko-KR" sz="14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1"/>
                  </a:gra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itchFamily="34" charset="0"/>
                </a:rPr>
                <a:t>2021. 10. 14</a:t>
              </a:r>
              <a:endParaRPr lang="ko-KR" altLang="en-US" sz="1400" spc="-3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</a:endParaRPr>
            </a:p>
          </p:txBody>
        </p:sp>
        <p:cxnSp>
          <p:nvCxnSpPr>
            <p:cNvPr id="20" name="직선 연결선 19"/>
            <p:cNvCxnSpPr/>
            <p:nvPr/>
          </p:nvCxnSpPr>
          <p:spPr>
            <a:xfrm flipH="1">
              <a:off x="5589240" y="4829115"/>
              <a:ext cx="80838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0" y="-405680"/>
            <a:ext cx="6671504" cy="37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※ </a:t>
            </a:r>
            <a:r>
              <a:rPr lang="ko-KR" altLang="en-US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폰트를 기본으로 사용하였습니다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942300" y="1984280"/>
            <a:ext cx="4941168" cy="9771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4C98810-0B42-429C-A9C6-743EB956F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944" y="2231696"/>
            <a:ext cx="2973532" cy="47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03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및 수상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338203" y="1208088"/>
            <a:ext cx="1628651" cy="312541"/>
            <a:chOff x="332656" y="4143997"/>
            <a:chExt cx="1628651" cy="312541"/>
          </a:xfrm>
        </p:grpSpPr>
        <p:sp>
          <p:nvSpPr>
            <p:cNvPr id="13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62865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주요 수상 및 </a:t>
              </a:r>
              <a:r>
                <a:rPr lang="ko-KR" altLang="en-US" sz="1600" b="1" spc="-200" dirty="0" err="1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자격사항</a:t>
              </a: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 </a:t>
              </a:r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1152805"/>
              </p:ext>
            </p:extLst>
          </p:nvPr>
        </p:nvGraphicFramePr>
        <p:xfrm>
          <a:off x="338201" y="1640681"/>
          <a:ext cx="6186424" cy="25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66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32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일자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주요내용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발급기관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2021.10.08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기업요구사항 기반 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PJT 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경진대회 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등상 수상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멀티캠퍼스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2021.09.24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ADsP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자격 취득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데이터산업진흥원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2020.10.09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컴퓨터활용능력 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급 취득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대한상공회의소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2015.12.14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정보처리기능사 취득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산업인력공단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888084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2020.07.12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TOEIC 950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ETS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783879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2021.01.27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OPIc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IH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OPIc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1722807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03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338203" y="5167980"/>
            <a:ext cx="1295226" cy="312541"/>
            <a:chOff x="332656" y="4143997"/>
            <a:chExt cx="1295226" cy="312541"/>
          </a:xfrm>
        </p:grpSpPr>
        <p:sp>
          <p:nvSpPr>
            <p:cNvPr id="24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29522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수상 증빙 및  기타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CA64792-8C45-4C5A-BE5D-C8B497A9B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2" y="5642834"/>
            <a:ext cx="2519563" cy="355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031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5" name="TextBox 4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r">
                <a:defRPr sz="9600">
                  <a:ln>
                    <a:solidFill>
                      <a:srgbClr val="EAA000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defRPr>
              </a:lvl1pPr>
            </a:lstStyle>
            <a:p>
              <a:pPr algn="ctr"/>
              <a:r>
                <a:rPr lang="en-US" altLang="ko-KR" sz="110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04</a:t>
              </a:r>
              <a:endParaRPr lang="ko-KR" altLang="en-US" sz="110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altLang="ko-KR" sz="1400" b="1" spc="4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CHAPTER</a:t>
              </a: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667994" y="4161863"/>
            <a:ext cx="4267972" cy="1005790"/>
            <a:chOff x="667994" y="4161863"/>
            <a:chExt cx="4267972" cy="1005790"/>
          </a:xfrm>
        </p:grpSpPr>
        <p:sp>
          <p:nvSpPr>
            <p:cNvPr id="8" name="TextBox 7"/>
            <p:cNvSpPr txBox="1"/>
            <p:nvPr/>
          </p:nvSpPr>
          <p:spPr>
            <a:xfrm>
              <a:off x="667994" y="4305879"/>
              <a:ext cx="4267972" cy="86177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ko-KR" sz="5000" b="1" spc="-400" dirty="0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PR</a:t>
              </a:r>
              <a:endParaRPr lang="ko-KR" altLang="en-US" sz="2500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768202" y="4161863"/>
              <a:ext cx="1109224" cy="0"/>
            </a:xfrm>
            <a:prstGeom prst="line">
              <a:avLst/>
            </a:prstGeom>
            <a:ln w="76200" cap="rnd">
              <a:solidFill>
                <a:srgbClr val="FF6B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77311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PR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04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26F8B9-D0E6-465D-B9D7-CCA907404D0B}"/>
              </a:ext>
            </a:extLst>
          </p:cNvPr>
          <p:cNvSpPr txBox="1"/>
          <p:nvPr/>
        </p:nvSpPr>
        <p:spPr>
          <a:xfrm>
            <a:off x="220552" y="1686157"/>
            <a:ext cx="4720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l</a:t>
            </a:r>
            <a:r>
              <a:rPr lang="en-US" altLang="ko-KR" sz="1600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ko-KR" altLang="en-US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지원 분야와 관련하여 전문성을 키우기 위해 노력한 경험</a:t>
            </a:r>
            <a:endParaRPr lang="en-US" altLang="ko-KR" sz="1600" spc="-150" dirty="0"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B81845-5418-4F5C-9DC5-21B9F4F7C927}"/>
              </a:ext>
            </a:extLst>
          </p:cNvPr>
          <p:cNvSpPr txBox="1"/>
          <p:nvPr/>
        </p:nvSpPr>
        <p:spPr>
          <a:xfrm>
            <a:off x="229377" y="3968100"/>
            <a:ext cx="60832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l</a:t>
            </a:r>
            <a:r>
              <a:rPr lang="en-US" altLang="ko-KR" sz="1600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ko-KR" altLang="en-US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다양한 자원 활용</a:t>
            </a:r>
            <a:r>
              <a:rPr lang="en-US" altLang="ko-KR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 </a:t>
            </a:r>
            <a:r>
              <a:rPr lang="ko-KR" altLang="en-US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협력을 이끌어 내어 </a:t>
            </a:r>
            <a:r>
              <a:rPr lang="ko-KR" altLang="en-US" sz="1600" spc="-150" dirty="0" err="1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팀웍을</a:t>
            </a:r>
            <a:r>
              <a:rPr lang="ko-KR" altLang="en-US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발휘하여 목표를 달성한 경험</a:t>
            </a:r>
            <a:endParaRPr lang="en-US" altLang="ko-KR" sz="1600" spc="-150" dirty="0"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74D00A-9669-4EB4-AD56-A0A99551EFBF}"/>
              </a:ext>
            </a:extLst>
          </p:cNvPr>
          <p:cNvSpPr txBox="1"/>
          <p:nvPr/>
        </p:nvSpPr>
        <p:spPr>
          <a:xfrm>
            <a:off x="257026" y="6288707"/>
            <a:ext cx="3207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l</a:t>
            </a:r>
            <a:r>
              <a:rPr lang="en-US" altLang="ko-KR" sz="1600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ko-KR" altLang="en-US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목표를 세우고 끈질기게 성취한 경험</a:t>
            </a:r>
            <a:endParaRPr lang="en-US" altLang="ko-KR" sz="1600" spc="-150" dirty="0"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351B1A-62D3-41DB-BC0D-6903B4534371}"/>
              </a:ext>
            </a:extLst>
          </p:cNvPr>
          <p:cNvSpPr txBox="1"/>
          <p:nvPr/>
        </p:nvSpPr>
        <p:spPr>
          <a:xfrm>
            <a:off x="332656" y="6792763"/>
            <a:ext cx="6192688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>
                <a:ea typeface="나눔고딕" panose="020D0604000000000000" pitchFamily="50" charset="-127"/>
              </a:rPr>
              <a:t>"흐르는 물은 썩지 않는다."</a:t>
            </a:r>
          </a:p>
          <a:p>
            <a:endParaRPr lang="ko-KR" altLang="en-US" sz="900" dirty="0">
              <a:ea typeface="나눔고딕" panose="020D0604000000000000" pitchFamily="50" charset="-127"/>
            </a:endParaRPr>
          </a:p>
          <a:p>
            <a:r>
              <a:rPr lang="ko-KR" altLang="en-US" sz="900" dirty="0">
                <a:ea typeface="나눔고딕" panose="020D0604000000000000" pitchFamily="50" charset="-127"/>
              </a:rPr>
              <a:t>도전하는 사람이 발전한다는 말에 깊이 공감하여 어떤 일이든 목표를 설정하고 직접 경험하며 성장할 것을 다짐했습니다. 영어교육학을 전공하면서 미국에 대해 접할 기회가 많았습니다. 하지만 큰 비용을 요구하기 때문에 현실적으로 이루기 쉽지 않은 도전이었습니다. 그러던 중, 정부지원 인턴십을 제공하는 WEST 프로그램에 대해서 알게 되었습니다. 선발과정이 쉽진 않았지만, 마침내 20:1의 경쟁률을 뚫고 프로그램에 참여할 수 있었습니다. 교육직무의 인턴십 업무를 진행하고 싶었지만, 기회가 되지 않아서 행정직무에서 인턴을 하게 되었습니다. 그런데도 어떤 문제 상황에서도 분명한 목표의식과 열정을 가지고 임하였습니다. 동료들과 많은 대화를 나눴고, 자연스럽게 미국에 </a:t>
            </a:r>
            <a:r>
              <a:rPr lang="ko-KR" altLang="en-US" sz="900" dirty="0" err="1">
                <a:ea typeface="나눔고딕" panose="020D0604000000000000" pitchFamily="50" charset="-127"/>
              </a:rPr>
              <a:t>모여있는</a:t>
            </a:r>
            <a:r>
              <a:rPr lang="ko-KR" altLang="en-US" sz="900" dirty="0">
                <a:ea typeface="나눔고딕" panose="020D0604000000000000" pitchFamily="50" charset="-127"/>
              </a:rPr>
              <a:t> 다양한 문화를 접하며 타문화에 대한 이해도를 높일 수 있었습니다. 이후, 능력을 인정받아 </a:t>
            </a:r>
            <a:r>
              <a:rPr lang="ko-KR" altLang="en-US" sz="900" dirty="0" err="1">
                <a:ea typeface="나눔고딕" panose="020D0604000000000000" pitchFamily="50" charset="-127"/>
              </a:rPr>
              <a:t>신규입사자</a:t>
            </a:r>
            <a:r>
              <a:rPr lang="ko-KR" altLang="en-US" sz="900" dirty="0">
                <a:ea typeface="나눔고딕" panose="020D0604000000000000" pitchFamily="50" charset="-127"/>
              </a:rPr>
              <a:t> 교육과 기존 근로자들의 근로 민원접수 업무를 수행하는 기회도 얻었습니다. 그 결과 성공적으로 인턴십 프로그램을 완료할 수 있었습니다. 이후로도 새로운 상황 속에서 끊임없이 도전하면서 성장할 수 있는 원동력을 얻게 되었고 이 경험을 바탕으로 끊임없는 발전을 도모하겠습니다</a:t>
            </a:r>
            <a:r>
              <a:rPr lang="en-US" altLang="ko-KR" sz="900" dirty="0">
                <a:ea typeface="나눔고딕" panose="020D0604000000000000" pitchFamily="50" charset="-127"/>
              </a:rPr>
              <a:t>.</a:t>
            </a:r>
            <a:endParaRPr lang="ko-KR" altLang="en-US" sz="900" dirty="0">
              <a:ea typeface="나눔고딕" panose="020D0604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8DFD13-065E-4FEE-B35D-A67E5D2701F7}"/>
              </a:ext>
            </a:extLst>
          </p:cNvPr>
          <p:cNvSpPr txBox="1"/>
          <p:nvPr/>
        </p:nvSpPr>
        <p:spPr>
          <a:xfrm>
            <a:off x="330570" y="2024711"/>
            <a:ext cx="629596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>
                <a:ea typeface="나눔고딕" panose="020D0604000000000000" pitchFamily="50" charset="-127"/>
              </a:rPr>
              <a:t>“</a:t>
            </a:r>
            <a:r>
              <a:rPr lang="en-US" altLang="ko-KR" sz="900" dirty="0">
                <a:ea typeface="나눔고딕" panose="020D0604000000000000" pitchFamily="50" charset="-127"/>
              </a:rPr>
              <a:t>Soft &amp; Hard</a:t>
            </a:r>
            <a:r>
              <a:rPr lang="ko-KR" altLang="en-US" sz="900" dirty="0">
                <a:ea typeface="나눔고딕" panose="020D0604000000000000" pitchFamily="50" charset="-127"/>
              </a:rPr>
              <a:t>"</a:t>
            </a:r>
          </a:p>
          <a:p>
            <a:endParaRPr lang="ko-KR" altLang="en-US" sz="900" dirty="0">
              <a:ea typeface="나눔고딕" panose="020D0604000000000000" pitchFamily="50" charset="-127"/>
            </a:endParaRPr>
          </a:p>
          <a:p>
            <a:r>
              <a:rPr lang="en-US" altLang="ko-KR" sz="900" dirty="0">
                <a:ea typeface="나눔고딕" panose="020D0604000000000000" pitchFamily="50" charset="-127"/>
              </a:rPr>
              <a:t>Digital</a:t>
            </a:r>
            <a:r>
              <a:rPr lang="ko-KR" altLang="en-US" sz="900" dirty="0">
                <a:ea typeface="나눔고딕" panose="020D0604000000000000" pitchFamily="50" charset="-127"/>
              </a:rPr>
              <a:t> </a:t>
            </a:r>
            <a:r>
              <a:rPr lang="en-US" altLang="ko-KR" sz="900" dirty="0">
                <a:ea typeface="나눔고딕" panose="020D0604000000000000" pitchFamily="50" charset="-127"/>
              </a:rPr>
              <a:t>Transformation</a:t>
            </a:r>
            <a:r>
              <a:rPr lang="ko-KR" altLang="en-US" sz="900" dirty="0">
                <a:ea typeface="나눔고딕" panose="020D0604000000000000" pitchFamily="50" charset="-127"/>
              </a:rPr>
              <a:t>에 맞추어 데이터 분석에 필요한 </a:t>
            </a:r>
            <a:r>
              <a:rPr lang="en-US" altLang="ko-KR" sz="900" dirty="0">
                <a:ea typeface="나눔고딕" panose="020D0604000000000000" pitchFamily="50" charset="-127"/>
              </a:rPr>
              <a:t>Soft &amp; Hard skills </a:t>
            </a:r>
            <a:r>
              <a:rPr lang="ko-KR" altLang="en-US" sz="900" dirty="0">
                <a:ea typeface="나눔고딕" panose="020D0604000000000000" pitchFamily="50" charset="-127"/>
              </a:rPr>
              <a:t>역량을 키우고자 노력하였습니다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</a:t>
            </a:r>
            <a:r>
              <a:rPr lang="ko-KR" altLang="en-US" sz="900" dirty="0">
                <a:ea typeface="나눔고딕" panose="020D0604000000000000" pitchFamily="50" charset="-127"/>
              </a:rPr>
              <a:t> 이를 위해 교육과정과 평가를 수강하여 실제 교육현장에서 사용되는 기반 이론들을 탐구하였고, 이를 실제 교육 환경에서 적용하며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사실을 해석하고 전달하는 기술을 길렀습니다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학교 교육 이외에선 전화상담실 전화상담원, 매니큐어 제조공장, 서빙, 물류업체 등 분야를 가리지 않고 도전하여 고객지향적 태도와 의사소통 능력을 길렀고 스카우트 전략기획팀 인턴을 통해 공공사업의 기획과 운영관리 지식을 함양하였습니다. 또 한 미국 HR 기업의 인턴을 통해 국제 감각을 기르며 문서 작성 및 DB 관리 능력을 인정받았고 그곳의 </a:t>
            </a:r>
            <a:r>
              <a:rPr lang="ko-KR" altLang="en-US" sz="900" dirty="0" err="1">
                <a:ea typeface="나눔고딕" panose="020D0604000000000000" pitchFamily="50" charset="-127"/>
              </a:rPr>
              <a:t>CEO를</a:t>
            </a:r>
            <a:r>
              <a:rPr lang="ko-KR" altLang="en-US" sz="900" dirty="0">
                <a:ea typeface="나눔고딕" panose="020D0604000000000000" pitchFamily="50" charset="-127"/>
              </a:rPr>
              <a:t> 통해 사업기획과 </a:t>
            </a:r>
            <a:r>
              <a:rPr lang="en-US" altLang="ko-KR" sz="900" dirty="0">
                <a:ea typeface="나눔고딕" panose="020D0604000000000000" pitchFamily="50" charset="-127"/>
              </a:rPr>
              <a:t>HRM</a:t>
            </a:r>
            <a:r>
              <a:rPr lang="ko-KR" altLang="en-US" sz="900" dirty="0">
                <a:ea typeface="나눔고딕" panose="020D0604000000000000" pitchFamily="50" charset="-127"/>
              </a:rPr>
              <a:t>을 배워 의사소통 능력을 크게 성장시켰습니다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또 한 기술적인 부분을 성장시키기 위하여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멀티캠퍼스 </a:t>
            </a:r>
            <a:r>
              <a:rPr lang="en-US" altLang="ko-KR" sz="900" dirty="0">
                <a:ea typeface="나눔고딕" panose="020D0604000000000000" pitchFamily="50" charset="-127"/>
              </a:rPr>
              <a:t>K-digital </a:t>
            </a:r>
            <a:r>
              <a:rPr lang="ko-KR" altLang="en-US" sz="900" dirty="0">
                <a:ea typeface="나눔고딕" panose="020D0604000000000000" pitchFamily="50" charset="-127"/>
              </a:rPr>
              <a:t>과정을 수강하며</a:t>
            </a:r>
            <a:r>
              <a:rPr lang="en-US" altLang="ko-KR" sz="900" dirty="0">
                <a:ea typeface="나눔고딕" panose="020D0604000000000000" pitchFamily="50" charset="-127"/>
              </a:rPr>
              <a:t>, 5</a:t>
            </a:r>
            <a:r>
              <a:rPr lang="ko-KR" altLang="en-US" sz="900" dirty="0">
                <a:ea typeface="나눔고딕" panose="020D0604000000000000" pitchFamily="50" charset="-127"/>
              </a:rPr>
              <a:t>개월 하루 </a:t>
            </a:r>
            <a:r>
              <a:rPr lang="en-US" altLang="ko-KR" sz="900" dirty="0">
                <a:ea typeface="나눔고딕" panose="020D0604000000000000" pitchFamily="50" charset="-127"/>
              </a:rPr>
              <a:t>8</a:t>
            </a:r>
            <a:r>
              <a:rPr lang="ko-KR" altLang="en-US" sz="900" dirty="0">
                <a:ea typeface="나눔고딕" panose="020D0604000000000000" pitchFamily="50" charset="-127"/>
              </a:rPr>
              <a:t>시간씩 학업에 집중하며 프로그래밍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통계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모델링의 개념과 기술을 익혔고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이에 더하여 시각화 부분에서 개인적인 성장을 도모하기 위해 </a:t>
            </a:r>
            <a:r>
              <a:rPr lang="ko-KR" altLang="en-US" sz="900" dirty="0" err="1">
                <a:ea typeface="나눔고딕" panose="020D0604000000000000" pitchFamily="50" charset="-127"/>
              </a:rPr>
              <a:t>태블로을</a:t>
            </a:r>
            <a:r>
              <a:rPr lang="ko-KR" altLang="en-US" sz="900" dirty="0">
                <a:ea typeface="나눔고딕" panose="020D0604000000000000" pitchFamily="50" charset="-127"/>
              </a:rPr>
              <a:t> 독학하여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활용하였습니다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또 한 리더십 및 의사소통 능력의 전문화를 위해서 팀장 역할을 자발적으로 맡아 수행하며 팀을 이끌었고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총 </a:t>
            </a:r>
            <a:r>
              <a:rPr lang="en-US" altLang="ko-KR" sz="900" dirty="0">
                <a:ea typeface="나눔고딕" panose="020D0604000000000000" pitchFamily="50" charset="-127"/>
              </a:rPr>
              <a:t>3</a:t>
            </a:r>
            <a:r>
              <a:rPr lang="ko-KR" altLang="en-US" sz="900" dirty="0">
                <a:ea typeface="나눔고딕" panose="020D0604000000000000" pitchFamily="50" charset="-127"/>
              </a:rPr>
              <a:t>회의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 모두 발표를 맡아 진행하여 마지막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에선 </a:t>
            </a:r>
            <a:r>
              <a:rPr lang="en-US" altLang="ko-KR" sz="900" dirty="0">
                <a:ea typeface="나눔고딕" panose="020D0604000000000000" pitchFamily="50" charset="-127"/>
              </a:rPr>
              <a:t>2</a:t>
            </a:r>
            <a:r>
              <a:rPr lang="ko-KR" altLang="en-US" sz="900" dirty="0">
                <a:ea typeface="나눔고딕" panose="020D0604000000000000" pitchFamily="50" charset="-127"/>
              </a:rPr>
              <a:t>등이라는 성적을 낼 수 있었습니다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endParaRPr lang="ko-KR" altLang="en-US" sz="900" dirty="0">
              <a:ea typeface="나눔고딕" panose="020D0604000000000000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23E55D-AC81-44E2-B426-E0C2FC092CB7}"/>
              </a:ext>
            </a:extLst>
          </p:cNvPr>
          <p:cNvSpPr txBox="1"/>
          <p:nvPr/>
        </p:nvSpPr>
        <p:spPr>
          <a:xfrm>
            <a:off x="330570" y="4329390"/>
            <a:ext cx="6268319" cy="1892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900" dirty="0">
                <a:ea typeface="나눔고딕" panose="020D0604000000000000" pitchFamily="50" charset="-127"/>
              </a:rPr>
              <a:t>“</a:t>
            </a:r>
            <a:r>
              <a:rPr lang="ko-KR" altLang="en-US" sz="900" dirty="0">
                <a:ea typeface="나눔고딕" panose="020D0604000000000000" pitchFamily="50" charset="-127"/>
              </a:rPr>
              <a:t>성장하는 분석가</a:t>
            </a:r>
            <a:r>
              <a:rPr lang="en-US" altLang="ko-KR" sz="900" dirty="0">
                <a:ea typeface="나눔고딕" panose="020D0604000000000000" pitchFamily="50" charset="-127"/>
              </a:rPr>
              <a:t>＂</a:t>
            </a:r>
          </a:p>
          <a:p>
            <a:endParaRPr lang="en-US" altLang="ko-KR" sz="900" dirty="0">
              <a:ea typeface="나눔고딕" panose="020D0604000000000000" pitchFamily="50" charset="-127"/>
            </a:endParaRPr>
          </a:p>
          <a:p>
            <a:r>
              <a:rPr lang="ko-KR" altLang="en-US" sz="900" dirty="0">
                <a:ea typeface="나눔고딕" panose="020D0604000000000000" pitchFamily="50" charset="-127"/>
              </a:rPr>
              <a:t>기업요구사항 기반 </a:t>
            </a:r>
            <a:r>
              <a:rPr lang="en-US" altLang="ko-KR" sz="900" dirty="0">
                <a:ea typeface="나눔고딕" panose="020D0604000000000000" pitchFamily="50" charset="-127"/>
              </a:rPr>
              <a:t>PJT </a:t>
            </a:r>
            <a:r>
              <a:rPr lang="ko-KR" altLang="en-US" sz="900" dirty="0">
                <a:ea typeface="나눔고딕" panose="020D0604000000000000" pitchFamily="50" charset="-127"/>
              </a:rPr>
              <a:t>경진대회에서 전체 </a:t>
            </a:r>
            <a:r>
              <a:rPr lang="en-US" altLang="ko-KR" sz="900" dirty="0">
                <a:ea typeface="나눔고딕" panose="020D0604000000000000" pitchFamily="50" charset="-127"/>
              </a:rPr>
              <a:t>2</a:t>
            </a:r>
            <a:r>
              <a:rPr lang="ko-KR" altLang="en-US" sz="900" dirty="0">
                <a:ea typeface="나눔고딕" panose="020D0604000000000000" pitchFamily="50" charset="-127"/>
              </a:rPr>
              <a:t>등 성적으로 성공적인 마무리를 한 경험이 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데이터 엔지니어링팀과 데이터 사이언스 팀의 협업으로 자료수집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정제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분석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서비스 및 배포의 전 과정의 장기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하지만 주제선정부터 많은 어려움이 있었고</a:t>
            </a:r>
            <a:r>
              <a:rPr lang="en-US" altLang="ko-KR" sz="900" dirty="0">
                <a:ea typeface="나눔고딕" panose="020D0604000000000000" pitchFamily="50" charset="-127"/>
              </a:rPr>
              <a:t>, 2</a:t>
            </a:r>
            <a:r>
              <a:rPr lang="ko-KR" altLang="en-US" sz="900" dirty="0">
                <a:ea typeface="나눔고딕" panose="020D0604000000000000" pitchFamily="50" charset="-127"/>
              </a:rPr>
              <a:t>주가 넘어서야 주제를 선정할 수 있었습니다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하지만 저를 포함한 단 </a:t>
            </a:r>
            <a:r>
              <a:rPr lang="en-US" altLang="ko-KR" sz="900" dirty="0">
                <a:ea typeface="나눔고딕" panose="020D0604000000000000" pitchFamily="50" charset="-127"/>
              </a:rPr>
              <a:t>2</a:t>
            </a:r>
            <a:r>
              <a:rPr lang="ko-KR" altLang="en-US" sz="900" dirty="0" err="1">
                <a:ea typeface="나눔고딕" panose="020D0604000000000000" pitchFamily="50" charset="-127"/>
              </a:rPr>
              <a:t>명뿐</a:t>
            </a:r>
            <a:r>
              <a:rPr lang="ko-KR" altLang="en-US" sz="900" dirty="0">
                <a:ea typeface="나눔고딕" panose="020D0604000000000000" pitchFamily="50" charset="-127"/>
              </a:rPr>
              <a:t> 인 데이터 사이언스 팀에서는 해당 분야에 대한 도메인 지식을 가지고 있는 팀원이 없었고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더 큰 문제는 해당 주제에 대한 선행연구가 거의 존재하지 않았다는 사실이었습니다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이와 같은 문제 해결을 위해서 목표를 세분화하여 해결할 수 있는 업무부터 접근하기로 방향을 설정하였고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팀원들을 이끌었습니다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우선 </a:t>
            </a:r>
            <a:r>
              <a:rPr lang="en-US" altLang="ko-KR" sz="900" dirty="0">
                <a:ea typeface="나눔고딕" panose="020D0604000000000000" pitchFamily="50" charset="-127"/>
              </a:rPr>
              <a:t>EDA</a:t>
            </a:r>
            <a:r>
              <a:rPr lang="ko-KR" altLang="en-US" sz="900" dirty="0">
                <a:ea typeface="나눔고딕" panose="020D0604000000000000" pitchFamily="50" charset="-127"/>
              </a:rPr>
              <a:t>를 진행하기 위해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수집할 수 있는 데이터의 목록을 확인하였고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가능한 모든 자료를 수집해달라고 요청하였습니다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그 후 </a:t>
            </a:r>
            <a:r>
              <a:rPr lang="en-US" altLang="ko-KR" sz="900" dirty="0">
                <a:ea typeface="나눔고딕" panose="020D0604000000000000" pitchFamily="50" charset="-127"/>
              </a:rPr>
              <a:t>EDA</a:t>
            </a:r>
            <a:r>
              <a:rPr lang="ko-KR" altLang="en-US" sz="900" dirty="0">
                <a:ea typeface="나눔고딕" panose="020D0604000000000000" pitchFamily="50" charset="-127"/>
              </a:rPr>
              <a:t>를 진행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가지고 있는 데이터의 경향성 및 특성을 파악하는 데에 주력하였고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해당 결과를 바탕으로 모델링 방향을 결정하고자 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다양한 기법들을 적용하여 설명력 있는 모델을 찾고자 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하지만 </a:t>
            </a:r>
            <a:r>
              <a:rPr lang="en-US" altLang="ko-KR" sz="900" dirty="0">
                <a:ea typeface="나눔고딕" panose="020D0604000000000000" pitchFamily="50" charset="-127"/>
              </a:rPr>
              <a:t>PJT </a:t>
            </a:r>
            <a:r>
              <a:rPr lang="ko-KR" altLang="en-US" sz="900" dirty="0">
                <a:ea typeface="나눔고딕" panose="020D0604000000000000" pitchFamily="50" charset="-127"/>
              </a:rPr>
              <a:t>후반부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데이터 사이언스 팀의 팀원이 나가게 되어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마지막 모델링 파트를 혼자서 진행하게 되었습니다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모델링 파트를 혼자 진행하기 위해서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엔지니어링 팀원들의 피드백을 적극적으로 수용하였고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다른 팀과 </a:t>
            </a:r>
            <a:r>
              <a:rPr lang="ko-KR" altLang="en-US" sz="900" dirty="0" err="1">
                <a:ea typeface="나눔고딕" panose="020D0604000000000000" pitchFamily="50" charset="-127"/>
              </a:rPr>
              <a:t>멘토님에게도</a:t>
            </a:r>
            <a:r>
              <a:rPr lang="ko-KR" altLang="en-US" sz="900" dirty="0">
                <a:ea typeface="나눔고딕" panose="020D0604000000000000" pitchFamily="50" charset="-127"/>
              </a:rPr>
              <a:t> 기술과 방향성에 대해 조언을 구하며 혼자 작업을 하는 문제를 해결할 수 있었습니다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그리하여 경진대회 </a:t>
            </a:r>
            <a:r>
              <a:rPr lang="en-US" altLang="ko-KR" sz="900" dirty="0">
                <a:ea typeface="나눔고딕" panose="020D0604000000000000" pitchFamily="50" charset="-127"/>
              </a:rPr>
              <a:t>2</a:t>
            </a:r>
            <a:r>
              <a:rPr lang="ko-KR" altLang="en-US" sz="900" dirty="0">
                <a:ea typeface="나눔고딕" panose="020D0604000000000000" pitchFamily="50" charset="-127"/>
              </a:rPr>
              <a:t>등이라는 만족스러운 성과를 낼 수 있었습니다</a:t>
            </a:r>
            <a:r>
              <a:rPr lang="en-US" altLang="ko-KR" sz="900" dirty="0">
                <a:ea typeface="나눔고딕" panose="020D0604000000000000" pitchFamily="50" charset="-127"/>
              </a:rPr>
              <a:t>.</a:t>
            </a:r>
            <a:endParaRPr lang="ko-KR" altLang="en-US" sz="900" dirty="0"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5652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그룹 87"/>
          <p:cNvGrpSpPr/>
          <p:nvPr/>
        </p:nvGrpSpPr>
        <p:grpSpPr>
          <a:xfrm>
            <a:off x="1268760" y="5672283"/>
            <a:ext cx="5184576" cy="400110"/>
            <a:chOff x="811953" y="2542034"/>
            <a:chExt cx="4309006" cy="354303"/>
          </a:xfrm>
        </p:grpSpPr>
        <p:sp>
          <p:nvSpPr>
            <p:cNvPr id="44" name="TextBox 43"/>
            <p:cNvSpPr txBox="1"/>
            <p:nvPr/>
          </p:nvSpPr>
          <p:spPr>
            <a:xfrm>
              <a:off x="2204864" y="2542034"/>
              <a:ext cx="2916095" cy="354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인적 사항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811953" y="2565489"/>
              <a:ext cx="1312148" cy="2997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spc="5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</a:t>
              </a:r>
              <a:r>
                <a:rPr lang="en-US" altLang="ko-KR" sz="16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R </a:t>
              </a:r>
              <a:r>
                <a:rPr lang="en-US" altLang="ko-KR" sz="1600" b="1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01</a:t>
              </a:r>
            </a:p>
          </p:txBody>
        </p:sp>
        <p:cxnSp>
          <p:nvCxnSpPr>
            <p:cNvPr id="80" name="직선 연결선 79"/>
            <p:cNvCxnSpPr/>
            <p:nvPr/>
          </p:nvCxnSpPr>
          <p:spPr>
            <a:xfrm>
              <a:off x="2145384" y="2608887"/>
              <a:ext cx="0" cy="220980"/>
            </a:xfrm>
            <a:prstGeom prst="line">
              <a:avLst/>
            </a:prstGeom>
            <a:ln w="127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그룹 88"/>
          <p:cNvGrpSpPr/>
          <p:nvPr/>
        </p:nvGrpSpPr>
        <p:grpSpPr>
          <a:xfrm>
            <a:off x="1268760" y="6163407"/>
            <a:ext cx="5184576" cy="400110"/>
            <a:chOff x="811953" y="3218473"/>
            <a:chExt cx="4309006" cy="354303"/>
          </a:xfrm>
        </p:grpSpPr>
        <p:sp>
          <p:nvSpPr>
            <p:cNvPr id="46" name="TextBox 45"/>
            <p:cNvSpPr txBox="1"/>
            <p:nvPr/>
          </p:nvSpPr>
          <p:spPr>
            <a:xfrm>
              <a:off x="2204864" y="3218473"/>
              <a:ext cx="2916095" cy="354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프로그래밍 역량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11953" y="3241928"/>
              <a:ext cx="1312148" cy="2997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spc="5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</a:t>
              </a:r>
              <a:r>
                <a:rPr lang="en-US" altLang="ko-KR" sz="16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R </a:t>
              </a:r>
              <a:r>
                <a:rPr lang="en-US" altLang="ko-KR" sz="1600" b="1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02</a:t>
              </a:r>
            </a:p>
          </p:txBody>
        </p:sp>
        <p:cxnSp>
          <p:nvCxnSpPr>
            <p:cNvPr id="85" name="직선 연결선 84"/>
            <p:cNvCxnSpPr/>
            <p:nvPr/>
          </p:nvCxnSpPr>
          <p:spPr>
            <a:xfrm>
              <a:off x="2145384" y="3285326"/>
              <a:ext cx="0" cy="220980"/>
            </a:xfrm>
            <a:prstGeom prst="line">
              <a:avLst/>
            </a:prstGeom>
            <a:ln w="127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/>
          <p:cNvGrpSpPr/>
          <p:nvPr/>
        </p:nvGrpSpPr>
        <p:grpSpPr>
          <a:xfrm>
            <a:off x="1268760" y="6654531"/>
            <a:ext cx="5184576" cy="400110"/>
            <a:chOff x="811953" y="3894912"/>
            <a:chExt cx="4309006" cy="354303"/>
          </a:xfrm>
        </p:grpSpPr>
        <p:sp>
          <p:nvSpPr>
            <p:cNvPr id="48" name="TextBox 47"/>
            <p:cNvSpPr txBox="1"/>
            <p:nvPr/>
          </p:nvSpPr>
          <p:spPr>
            <a:xfrm>
              <a:off x="2204864" y="3894912"/>
              <a:ext cx="2916095" cy="354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프로젝트 및 수상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1953" y="3918367"/>
              <a:ext cx="1312148" cy="2997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spc="5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</a:t>
              </a:r>
              <a:r>
                <a:rPr lang="en-US" altLang="ko-KR" sz="16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R </a:t>
              </a:r>
              <a:r>
                <a:rPr lang="en-US" altLang="ko-KR" sz="1600" b="1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03</a:t>
              </a:r>
            </a:p>
          </p:txBody>
        </p:sp>
        <p:cxnSp>
          <p:nvCxnSpPr>
            <p:cNvPr id="86" name="직선 연결선 85"/>
            <p:cNvCxnSpPr/>
            <p:nvPr/>
          </p:nvCxnSpPr>
          <p:spPr>
            <a:xfrm>
              <a:off x="2145384" y="3961765"/>
              <a:ext cx="0" cy="220980"/>
            </a:xfrm>
            <a:prstGeom prst="line">
              <a:avLst/>
            </a:prstGeom>
            <a:ln w="127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/>
          <p:cNvGrpSpPr/>
          <p:nvPr/>
        </p:nvGrpSpPr>
        <p:grpSpPr>
          <a:xfrm>
            <a:off x="1268760" y="7145655"/>
            <a:ext cx="5184576" cy="400110"/>
            <a:chOff x="811953" y="4571352"/>
            <a:chExt cx="4309006" cy="354303"/>
          </a:xfrm>
        </p:grpSpPr>
        <p:sp>
          <p:nvSpPr>
            <p:cNvPr id="50" name="TextBox 49"/>
            <p:cNvSpPr txBox="1"/>
            <p:nvPr/>
          </p:nvSpPr>
          <p:spPr>
            <a:xfrm>
              <a:off x="2204864" y="4571352"/>
              <a:ext cx="2916095" cy="354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기타 참고사항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811953" y="4594807"/>
              <a:ext cx="1312148" cy="2997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spc="5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</a:t>
              </a:r>
              <a:r>
                <a:rPr lang="en-US" altLang="ko-KR" sz="16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R </a:t>
              </a:r>
              <a:r>
                <a:rPr lang="en-US" altLang="ko-KR" sz="1600" b="1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04</a:t>
              </a:r>
            </a:p>
          </p:txBody>
        </p:sp>
        <p:cxnSp>
          <p:nvCxnSpPr>
            <p:cNvPr id="87" name="직선 연결선 86"/>
            <p:cNvCxnSpPr/>
            <p:nvPr/>
          </p:nvCxnSpPr>
          <p:spPr>
            <a:xfrm>
              <a:off x="2145384" y="4638205"/>
              <a:ext cx="0" cy="220980"/>
            </a:xfrm>
            <a:prstGeom prst="line">
              <a:avLst/>
            </a:prstGeom>
            <a:ln w="127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/>
          <p:cNvGrpSpPr/>
          <p:nvPr/>
        </p:nvGrpSpPr>
        <p:grpSpPr>
          <a:xfrm>
            <a:off x="332656" y="2575944"/>
            <a:ext cx="6336704" cy="523220"/>
            <a:chOff x="2145384" y="2542034"/>
            <a:chExt cx="2975575" cy="463319"/>
          </a:xfrm>
        </p:grpSpPr>
        <p:sp>
          <p:nvSpPr>
            <p:cNvPr id="19" name="TextBox 18"/>
            <p:cNvSpPr txBox="1"/>
            <p:nvPr/>
          </p:nvSpPr>
          <p:spPr>
            <a:xfrm>
              <a:off x="2204864" y="2542034"/>
              <a:ext cx="2916095" cy="46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-200" dirty="0">
                  <a:solidFill>
                    <a:schemeClr val="bg1">
                      <a:lumMod val="6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확실한 리더십으로 소통하는 분석을</a:t>
              </a:r>
              <a:r>
                <a:rPr lang="en-US" altLang="ko-KR" sz="2800" spc="-200" dirty="0">
                  <a:solidFill>
                    <a:schemeClr val="bg1">
                      <a:lumMod val="6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, </a:t>
              </a:r>
              <a:r>
                <a:rPr lang="ko-KR" altLang="en-US" sz="2800" spc="-200" dirty="0">
                  <a:solidFill>
                    <a:schemeClr val="bg1">
                      <a:lumMod val="6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이민성</a:t>
              </a:r>
              <a:endParaRPr lang="en-US" altLang="ko-KR" sz="2800" spc="-200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2145384" y="2608887"/>
              <a:ext cx="0" cy="220980"/>
            </a:xfrm>
            <a:prstGeom prst="line">
              <a:avLst/>
            </a:prstGeom>
            <a:ln w="127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67213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6" name="TextBox 15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r">
                <a:defRPr sz="9600">
                  <a:ln>
                    <a:solidFill>
                      <a:srgbClr val="EAA000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defRPr>
              </a:lvl1pPr>
            </a:lstStyle>
            <a:p>
              <a:pPr algn="ctr"/>
              <a:r>
                <a:rPr lang="en-US" altLang="ko-KR" sz="110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01</a:t>
              </a:r>
              <a:endParaRPr lang="ko-KR" altLang="en-US" sz="110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altLang="ko-KR" sz="1400" b="1" spc="4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CHAPTER</a:t>
              </a: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667994" y="4161863"/>
            <a:ext cx="3528392" cy="1005790"/>
            <a:chOff x="1564596" y="4536237"/>
            <a:chExt cx="3528392" cy="1005790"/>
          </a:xfrm>
        </p:grpSpPr>
        <p:sp>
          <p:nvSpPr>
            <p:cNvPr id="17" name="TextBox 16"/>
            <p:cNvSpPr txBox="1"/>
            <p:nvPr/>
          </p:nvSpPr>
          <p:spPr>
            <a:xfrm>
              <a:off x="1564596" y="4680253"/>
              <a:ext cx="3528392" cy="86177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ko-KR" altLang="en-US" sz="5000" spc="-400" dirty="0" err="1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인적사항</a:t>
              </a:r>
              <a:endParaRPr lang="ko-KR" altLang="en-US" sz="5000" spc="-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1664804" y="4536237"/>
              <a:ext cx="1109224" cy="0"/>
            </a:xfrm>
            <a:prstGeom prst="line">
              <a:avLst/>
            </a:prstGeom>
            <a:ln w="76200" cap="rnd">
              <a:solidFill>
                <a:srgbClr val="FF6B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6820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인적사항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0954960"/>
              </p:ext>
            </p:extLst>
          </p:nvPr>
        </p:nvGraphicFramePr>
        <p:xfrm>
          <a:off x="338207" y="1640336"/>
          <a:ext cx="6186420" cy="157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0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81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5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181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성명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00" baseline="0" dirty="0">
                          <a:solidFill>
                            <a:srgbClr val="262626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이민성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성별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00" baseline="0" dirty="0">
                          <a:solidFill>
                            <a:srgbClr val="262626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남자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휴대폰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spc="0" baseline="0" dirty="0">
                          <a:solidFill>
                            <a:srgbClr val="262626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010-3641-6141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solidFill>
                            <a:srgbClr val="262626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이메일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hlinkClick r:id="rId2"/>
                        </a:rPr>
                        <a:t>lgt302@hanmail.net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생년월일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93.12.03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병역구분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군필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주소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인천 광역시 부평구 </a:t>
                      </a:r>
                      <a:r>
                        <a:rPr lang="ko-KR" altLang="en-US" sz="1200" b="1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부영로</a:t>
                      </a:r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165 </a:t>
                      </a:r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우성</a:t>
                      </a:r>
                      <a:r>
                        <a:rPr lang="en-US" altLang="ko-KR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APT </a:t>
                      </a:r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108-205</a:t>
                      </a:r>
                      <a:endParaRPr lang="ko-KR" altLang="en-US" sz="12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인천광역시 </a:t>
                      </a:r>
                      <a:r>
                        <a:rPr lang="ko-KR" altLang="en-US" sz="1200" b="1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부영로</a:t>
                      </a:r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165</a:t>
                      </a:r>
                    </a:p>
                    <a:p>
                      <a:pPr algn="just" latinLnBrk="1"/>
                      <a:r>
                        <a:rPr lang="en-US" altLang="ko-KR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108</a:t>
                      </a:r>
                      <a:endParaRPr lang="ko-KR" altLang="en-US" sz="12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just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1" name="그룹 10"/>
          <p:cNvGrpSpPr/>
          <p:nvPr/>
        </p:nvGrpSpPr>
        <p:grpSpPr>
          <a:xfrm>
            <a:off x="338203" y="1208088"/>
            <a:ext cx="666849" cy="312541"/>
            <a:chOff x="332656" y="4143997"/>
            <a:chExt cx="666849" cy="312541"/>
          </a:xfrm>
        </p:grpSpPr>
        <p:sp>
          <p:nvSpPr>
            <p:cNvPr id="12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66684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인적사항</a:t>
              </a: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901897"/>
              </p:ext>
            </p:extLst>
          </p:nvPr>
        </p:nvGraphicFramePr>
        <p:xfrm>
          <a:off x="338203" y="4525229"/>
          <a:ext cx="6186424" cy="189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66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학교명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학과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소재지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2013.03 ~ 2019.08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총신대학교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영어교육과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서울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469640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2" name="그룹 21"/>
          <p:cNvGrpSpPr/>
          <p:nvPr/>
        </p:nvGrpSpPr>
        <p:grpSpPr>
          <a:xfrm>
            <a:off x="338203" y="4092981"/>
            <a:ext cx="666849" cy="312541"/>
            <a:chOff x="332656" y="4143997"/>
            <a:chExt cx="666849" cy="312541"/>
          </a:xfrm>
        </p:grpSpPr>
        <p:sp>
          <p:nvSpPr>
            <p:cNvPr id="23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66684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학력사항</a:t>
              </a: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300085"/>
              </p:ext>
            </p:extLst>
          </p:nvPr>
        </p:nvGraphicFramePr>
        <p:xfrm>
          <a:off x="338203" y="7410122"/>
          <a:ext cx="6186424" cy="199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66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회사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부서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직위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2021.02~2021.05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티씨컴퍼니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교육기획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사원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2019.11 ~ 2020.03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Siller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Preferred Company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Administrative team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2017.12 ~ 2018.01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스카우트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전략기획팀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711224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6" name="그룹 25"/>
          <p:cNvGrpSpPr/>
          <p:nvPr/>
        </p:nvGrpSpPr>
        <p:grpSpPr>
          <a:xfrm>
            <a:off x="338203" y="6977874"/>
            <a:ext cx="666849" cy="312541"/>
            <a:chOff x="332656" y="4143997"/>
            <a:chExt cx="666849" cy="312541"/>
          </a:xfrm>
        </p:grpSpPr>
        <p:sp>
          <p:nvSpPr>
            <p:cNvPr id="27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66684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경력사항</a:t>
              </a: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01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432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8" name="TextBox 17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r">
                <a:defRPr sz="9600">
                  <a:ln>
                    <a:solidFill>
                      <a:srgbClr val="EAA000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defRPr>
              </a:lvl1pPr>
            </a:lstStyle>
            <a:p>
              <a:pPr algn="ctr"/>
              <a:r>
                <a:rPr lang="en-US" altLang="ko-KR" sz="110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02</a:t>
              </a:r>
              <a:endParaRPr lang="ko-KR" altLang="en-US" sz="110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altLang="ko-KR" sz="1400" b="1" spc="4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CHAPTER</a:t>
              </a: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667994" y="4161863"/>
            <a:ext cx="4267972" cy="1005790"/>
            <a:chOff x="667994" y="4161863"/>
            <a:chExt cx="4267972" cy="1005790"/>
          </a:xfrm>
        </p:grpSpPr>
        <p:sp>
          <p:nvSpPr>
            <p:cNvPr id="17" name="TextBox 16"/>
            <p:cNvSpPr txBox="1"/>
            <p:nvPr/>
          </p:nvSpPr>
          <p:spPr>
            <a:xfrm>
              <a:off x="667994" y="4305879"/>
              <a:ext cx="4267972" cy="86177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ko-KR" altLang="en-US" sz="5000" b="1" spc="-400" dirty="0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프로그래밍 역량</a:t>
              </a:r>
              <a:endParaRPr lang="ko-KR" altLang="en-US" sz="2500" spc="-200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768202" y="4161863"/>
              <a:ext cx="1109224" cy="0"/>
            </a:xfrm>
            <a:prstGeom prst="line">
              <a:avLst/>
            </a:prstGeom>
            <a:ln w="76200" cap="rnd">
              <a:solidFill>
                <a:srgbClr val="FF6B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35317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프로그래밍 역량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338203" y="1208088"/>
            <a:ext cx="2295500" cy="312541"/>
            <a:chOff x="332656" y="4143997"/>
            <a:chExt cx="2295500" cy="312541"/>
          </a:xfrm>
        </p:grpSpPr>
        <p:sp>
          <p:nvSpPr>
            <p:cNvPr id="23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229550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프로그래밍  및 라이브러리 역량</a:t>
              </a: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8162568"/>
              </p:ext>
            </p:extLst>
          </p:nvPr>
        </p:nvGraphicFramePr>
        <p:xfrm>
          <a:off x="333373" y="1640681"/>
          <a:ext cx="6191252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78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7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78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78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언어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Tools</a:t>
                      </a:r>
                      <a:endParaRPr kumimoji="0" lang="ko-KR" altLang="en-US" sz="1200" b="1" i="0" u="none" strike="noStrike" kern="1200" cap="none" spc="-100" normalizeH="0" baseline="0" noProof="0" dirty="0">
                        <a:ln>
                          <a:noFill/>
                        </a:ln>
                        <a:gradFill>
                          <a:gsLst>
                            <a:gs pos="0">
                              <a:prstClr val="black">
                                <a:lumMod val="85000"/>
                                <a:lumOff val="15000"/>
                              </a:prstClr>
                            </a:gs>
                            <a:gs pos="100000">
                              <a:prstClr val="black">
                                <a:lumMod val="85000"/>
                                <a:lumOff val="15000"/>
                              </a:prstClr>
                            </a:gs>
                          </a:gsLst>
                          <a:lin ang="0" scaled="1"/>
                        </a:gradFill>
                        <a:effectLst/>
                        <a:uLnTx/>
                        <a:uFillTx/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라이브러리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숙련도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Python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AWS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Pandas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Matplotlib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SQL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Tableau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Numpy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Seaborn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JavaScript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HDFS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TensorFlow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Scipy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MongoDB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Sklearn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Pytorch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39318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statsmodels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Keras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0344444"/>
                  </a:ext>
                </a:extLst>
              </a:tr>
            </a:tbl>
          </a:graphicData>
        </a:graphic>
      </p:graphicFrame>
      <p:sp>
        <p:nvSpPr>
          <p:cNvPr id="33" name="TextBox 32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02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338203" y="5167980"/>
            <a:ext cx="1994136" cy="312541"/>
            <a:chOff x="332656" y="4143997"/>
            <a:chExt cx="1994136" cy="312541"/>
          </a:xfrm>
        </p:grpSpPr>
        <p:sp>
          <p:nvSpPr>
            <p:cNvPr id="16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99413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코딩 테스트 등급 및 </a:t>
              </a:r>
              <a:r>
                <a:rPr lang="en-US" altLang="ko-KR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GitHub</a:t>
              </a:r>
              <a:endParaRPr lang="ko-KR" altLang="en-US" sz="1600" b="1" spc="-2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D2099CE-843D-4C5D-B9EC-61B35D099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3" y="5777040"/>
            <a:ext cx="3992843" cy="151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37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6" name="TextBox 5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r">
                <a:defRPr sz="9600">
                  <a:ln>
                    <a:solidFill>
                      <a:srgbClr val="EAA000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defRPr>
              </a:lvl1pPr>
            </a:lstStyle>
            <a:p>
              <a:pPr algn="ctr"/>
              <a:r>
                <a:rPr lang="en-US" altLang="ko-KR" sz="110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03</a:t>
              </a:r>
              <a:endParaRPr lang="ko-KR" altLang="en-US" sz="110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altLang="ko-KR" sz="1400" b="1" spc="4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CHAPTER</a:t>
              </a: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667994" y="4161863"/>
            <a:ext cx="4267972" cy="1005790"/>
            <a:chOff x="667994" y="4161863"/>
            <a:chExt cx="4267972" cy="1005790"/>
          </a:xfrm>
        </p:grpSpPr>
        <p:sp>
          <p:nvSpPr>
            <p:cNvPr id="9" name="TextBox 8"/>
            <p:cNvSpPr txBox="1"/>
            <p:nvPr/>
          </p:nvSpPr>
          <p:spPr>
            <a:xfrm>
              <a:off x="667994" y="4305879"/>
              <a:ext cx="4267972" cy="86177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ko-KR" altLang="en-US" sz="5000" b="1" spc="-400" dirty="0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프로젝트 및 수상</a:t>
              </a:r>
              <a:endParaRPr lang="ko-KR" altLang="en-US" sz="2500" spc="-200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768202" y="4161863"/>
              <a:ext cx="1109224" cy="0"/>
            </a:xfrm>
            <a:prstGeom prst="line">
              <a:avLst/>
            </a:prstGeom>
            <a:ln w="76200" cap="rnd">
              <a:solidFill>
                <a:srgbClr val="FF6B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18652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0460692"/>
              </p:ext>
            </p:extLst>
          </p:nvPr>
        </p:nvGraphicFramePr>
        <p:xfrm>
          <a:off x="338203" y="1640681"/>
          <a:ext cx="6186420" cy="27567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0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ko-KR" altLang="en-US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숙소 추천서비스 </a:t>
                      </a:r>
                      <a:endParaRPr lang="ko-KR" altLang="en-US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기여도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40%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역할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모델링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파이프라인 구축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프론트엔드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사용언어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Python, Mongo DB, HTML/CSS, JavaScript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2020..05.17 ~ 2020.10.08 (844</a:t>
                      </a:r>
                      <a:r>
                        <a:rPr lang="ko-KR" altLang="en-US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시간</a:t>
                      </a:r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내용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90000" indent="-90000" algn="l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Spherical K-means 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기반 클러스터링 모델 구축</a:t>
                      </a:r>
                      <a:endParaRPr lang="en-US" altLang="ko-KR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90000" indent="-90000" algn="l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W2V/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코사인 유사도를 활용한 콘텐츠 기반 필터링 모델 구축</a:t>
                      </a:r>
                      <a:endParaRPr lang="en-US" altLang="ko-KR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90000" marR="0" indent="-9000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엔지니어와의 협업을 통한 파이프라인 내 모델 연결 </a:t>
                      </a:r>
                      <a:endParaRPr lang="en-US" altLang="ko-KR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90000" marR="0" indent="-9000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프로젝트 경진대회 </a:t>
                      </a: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2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등 수상</a:t>
                      </a:r>
                    </a:p>
                  </a:txBody>
                  <a:tcPr marT="72000" marB="72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287561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링크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및 수상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635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03907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 sz="1200" spc="-100" dirty="0" err="1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결과이미지</a:t>
            </a:r>
            <a:r>
              <a:rPr kumimoji="1" lang="ko-KR" altLang="en-US" sz="1200" spc="-1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 삽입 </a:t>
            </a:r>
            <a:r>
              <a:rPr kumimoji="1" lang="en-US" altLang="ko-KR" sz="1200" spc="-1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( </a:t>
            </a:r>
            <a:r>
              <a:rPr kumimoji="1" lang="ko-KR" altLang="en-US" sz="1200" spc="-1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양식은 자유</a:t>
            </a:r>
            <a:r>
              <a:rPr kumimoji="1" lang="en-US" altLang="ko-KR" sz="1200" spc="-1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)</a:t>
            </a:r>
            <a:endParaRPr kumimoji="1" lang="ko-KR" altLang="en-US" sz="1200" spc="-100" dirty="0"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맑은 고딕 Semilight" panose="020B0502040204020203" pitchFamily="50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338203" y="1208088"/>
            <a:ext cx="1397819" cy="312541"/>
            <a:chOff x="332656" y="4143997"/>
            <a:chExt cx="1397819" cy="312541"/>
          </a:xfrm>
        </p:grpSpPr>
        <p:sp>
          <p:nvSpPr>
            <p:cNvPr id="13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39781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주요 프로젝트 내역</a:t>
              </a:r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338203" y="5167980"/>
            <a:ext cx="1199046" cy="312541"/>
            <a:chOff x="332656" y="4143997"/>
            <a:chExt cx="1199046" cy="312541"/>
          </a:xfrm>
        </p:grpSpPr>
        <p:sp>
          <p:nvSpPr>
            <p:cNvPr id="17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19904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프로젝트 이미지</a:t>
              </a: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03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0251095-4809-4233-90A0-E0D76E92D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999" y="7422165"/>
            <a:ext cx="3090793" cy="182986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FAB71B8-BA8C-4C5B-A072-1ADEEEA20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18" y="5590878"/>
            <a:ext cx="3078413" cy="188160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0E82867-EA99-4B36-97FD-54676C324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5431" y="5600575"/>
            <a:ext cx="3104361" cy="188160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200237B-2979-49CF-993A-6474C709EC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372" y="7472486"/>
            <a:ext cx="3077223" cy="1728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079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및 수상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03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9424088"/>
              </p:ext>
            </p:extLst>
          </p:nvPr>
        </p:nvGraphicFramePr>
        <p:xfrm>
          <a:off x="338203" y="1640681"/>
          <a:ext cx="6186420" cy="259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0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주택가격 예측 모델링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기여도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30%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역할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 수집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전처리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모델링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사용언어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Python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2020.05.17 ~ 2020.10.08 (844</a:t>
                      </a:r>
                      <a:r>
                        <a:rPr lang="ko-KR" altLang="en-US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시간</a:t>
                      </a:r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내용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90000" indent="-90000" algn="l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서울시 아파트 실거래가 데이터 수집</a:t>
                      </a:r>
                      <a:endParaRPr lang="en-US" altLang="ko-KR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90000" indent="-90000" algn="l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연도별 </a:t>
                      </a:r>
                      <a:r>
                        <a:rPr lang="ko-KR" altLang="en-US" sz="1200" b="0" kern="120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전처리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및 파생변수</a:t>
                      </a: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평당 가격 등</a:t>
                      </a: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 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생성</a:t>
                      </a:r>
                      <a:endParaRPr lang="en-US" altLang="ko-KR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90000" marR="0" indent="-9000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ARIMA 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및 </a:t>
                      </a: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Prophet 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모델 생성 후 타 모델과 기초 성능 비교</a:t>
                      </a:r>
                    </a:p>
                  </a:txBody>
                  <a:tcPr marT="72000" marB="72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287561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링크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" name="직사각형 17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635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03907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 sz="1200" spc="-1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프로젝트 이미지 삽입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338203" y="1208088"/>
            <a:ext cx="1397819" cy="312541"/>
            <a:chOff x="332656" y="4143997"/>
            <a:chExt cx="1397819" cy="312541"/>
          </a:xfrm>
        </p:grpSpPr>
        <p:sp>
          <p:nvSpPr>
            <p:cNvPr id="21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39781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주요 프로젝트 내역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그룹 26"/>
          <p:cNvGrpSpPr/>
          <p:nvPr/>
        </p:nvGrpSpPr>
        <p:grpSpPr>
          <a:xfrm>
            <a:off x="338203" y="5167980"/>
            <a:ext cx="1199046" cy="312541"/>
            <a:chOff x="332656" y="4143997"/>
            <a:chExt cx="1199046" cy="312541"/>
          </a:xfrm>
        </p:grpSpPr>
        <p:sp>
          <p:nvSpPr>
            <p:cNvPr id="28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19904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프로젝트 이미지</a:t>
              </a: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5FAEEA88-DFA4-48BF-9FC0-4CE3CE868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1" y="5613054"/>
            <a:ext cx="3090798" cy="185943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2FD7729-D748-4A95-BD52-7D38E339E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19" y="5613053"/>
            <a:ext cx="3064181" cy="185943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06E172B-00E4-4DD2-9115-B60F28D69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3" y="7484965"/>
            <a:ext cx="3095627" cy="170543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813AF4F-D170-48A0-8829-71C8C8B9E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1413" y="7442440"/>
            <a:ext cx="3085466" cy="174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90419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멀티캠퍼스 뉴컬러">
      <a:dk1>
        <a:sysClr val="windowText" lastClr="000000"/>
      </a:dk1>
      <a:lt1>
        <a:sysClr val="window" lastClr="FFFFFF"/>
      </a:lt1>
      <a:dk2>
        <a:srgbClr val="003592"/>
      </a:dk2>
      <a:lt2>
        <a:srgbClr val="FF6B00"/>
      </a:lt2>
      <a:accent1>
        <a:srgbClr val="646569"/>
      </a:accent1>
      <a:accent2>
        <a:srgbClr val="DBD9D6"/>
      </a:accent2>
      <a:accent3>
        <a:srgbClr val="22B8B1"/>
      </a:accent3>
      <a:accent4>
        <a:srgbClr val="819FB1"/>
      </a:accent4>
      <a:accent5>
        <a:srgbClr val="14CEBC"/>
      </a:accent5>
      <a:accent6>
        <a:srgbClr val="EB6603"/>
      </a:accent6>
      <a:hlink>
        <a:srgbClr val="0000FF"/>
      </a:hlink>
      <a:folHlink>
        <a:srgbClr val="800080"/>
      </a:folHlink>
    </a:clrScheme>
    <a:fontScheme name="사용자 지정 4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1671</TotalTime>
  <Words>920</Words>
  <Application>Microsoft Office PowerPoint</Application>
  <PresentationFormat>사용자 지정</PresentationFormat>
  <Paragraphs>174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나눔고딕</vt:lpstr>
      <vt:lpstr>Arial</vt:lpstr>
      <vt:lpstr>나눔고딕 ExtraBold</vt:lpstr>
      <vt:lpstr>1_Office 테마</vt:lpstr>
      <vt:lpstr>PowerPoint 프레젠테이션</vt:lpstr>
      <vt:lpstr>PowerPoint 프레젠테이션</vt:lpstr>
      <vt:lpstr>PowerPoint 프레젠테이션</vt:lpstr>
      <vt:lpstr>인적사항</vt:lpstr>
      <vt:lpstr>PowerPoint 프레젠테이션</vt:lpstr>
      <vt:lpstr>2. 프로그래밍 역량</vt:lpstr>
      <vt:lpstr>PowerPoint 프레젠테이션</vt:lpstr>
      <vt:lpstr>3. 프로젝트 및 수상</vt:lpstr>
      <vt:lpstr>3. 프로젝트 및 수상</vt:lpstr>
      <vt:lpstr>3. 프로젝트 및 수상</vt:lpstr>
      <vt:lpstr>PowerPoint 프레젠테이션</vt:lpstr>
      <vt:lpstr>   PR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GyeongMin Kim</dc:creator>
  <cp:lastModifiedBy>이 민성</cp:lastModifiedBy>
  <cp:revision>109</cp:revision>
  <dcterms:created xsi:type="dcterms:W3CDTF">2019-07-18T01:03:32Z</dcterms:created>
  <dcterms:modified xsi:type="dcterms:W3CDTF">2021-10-18T11:58:09Z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C:\Users\multicampus\OneDrive\전략사업3그룹\탬플릿\멀캠 표준템플릿_세로형.pptx</vt:lpwstr>
  </property>
</Properties>
</file>

<file path=docProps/thumbnail.jpeg>
</file>